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72" r:id="rId4"/>
    <p:sldId id="273" r:id="rId5"/>
    <p:sldId id="274" r:id="rId6"/>
    <p:sldId id="276" r:id="rId7"/>
    <p:sldId id="277" r:id="rId8"/>
    <p:sldId id="278" r:id="rId9"/>
    <p:sldId id="279" r:id="rId10"/>
    <p:sldId id="257" r:id="rId11"/>
    <p:sldId id="258" r:id="rId12"/>
    <p:sldId id="259" r:id="rId13"/>
    <p:sldId id="261" r:id="rId14"/>
    <p:sldId id="262" r:id="rId15"/>
    <p:sldId id="263" r:id="rId16"/>
    <p:sldId id="264" r:id="rId17"/>
    <p:sldId id="265" r:id="rId18"/>
    <p:sldId id="266" r:id="rId19"/>
    <p:sldId id="267" r:id="rId20"/>
    <p:sldId id="268" r:id="rId21"/>
    <p:sldId id="269" r:id="rId22"/>
    <p:sldId id="270" r:id="rId23"/>
    <p:sldId id="275" r:id="rId2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210"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82FC77D-F1D6-4E2B-9A7E-11CE362A2146}" type="datetimeFigureOut">
              <a:rPr lang="ru-RU" smtClean="0"/>
              <a:t>28.02.2017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1E12C3-291F-49B4-9CCA-C9ED576E2680}" type="slidenum">
              <a:rPr lang="ru-RU" smtClean="0"/>
              <a:t>‹#›</a:t>
            </a:fld>
            <a:endParaRPr lang="ru-RU"/>
          </a:p>
        </p:txBody>
      </p:sp>
    </p:spTree>
    <p:extLst>
      <p:ext uri="{BB962C8B-B14F-4D97-AF65-F5344CB8AC3E}">
        <p14:creationId xmlns:p14="http://schemas.microsoft.com/office/powerpoint/2010/main" val="1726374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82FC77D-F1D6-4E2B-9A7E-11CE362A2146}" type="datetimeFigureOut">
              <a:rPr lang="ru-RU" smtClean="0"/>
              <a:t>28.02.2017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1E12C3-291F-49B4-9CCA-C9ED576E2680}" type="slidenum">
              <a:rPr lang="ru-RU" smtClean="0"/>
              <a:t>‹#›</a:t>
            </a:fld>
            <a:endParaRPr lang="ru-RU"/>
          </a:p>
        </p:txBody>
      </p:sp>
    </p:spTree>
    <p:extLst>
      <p:ext uri="{BB962C8B-B14F-4D97-AF65-F5344CB8AC3E}">
        <p14:creationId xmlns:p14="http://schemas.microsoft.com/office/powerpoint/2010/main" val="479578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82FC77D-F1D6-4E2B-9A7E-11CE362A2146}" type="datetimeFigureOut">
              <a:rPr lang="ru-RU" smtClean="0"/>
              <a:t>28.02.2017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1E12C3-291F-49B4-9CCA-C9ED576E2680}"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182122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82FC77D-F1D6-4E2B-9A7E-11CE362A2146}" type="datetimeFigureOut">
              <a:rPr lang="ru-RU" smtClean="0"/>
              <a:t>28.02.2017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1E12C3-291F-49B4-9CCA-C9ED576E2680}" type="slidenum">
              <a:rPr lang="ru-RU" smtClean="0"/>
              <a:t>‹#›</a:t>
            </a:fld>
            <a:endParaRPr lang="ru-RU"/>
          </a:p>
        </p:txBody>
      </p:sp>
    </p:spTree>
    <p:extLst>
      <p:ext uri="{BB962C8B-B14F-4D97-AF65-F5344CB8AC3E}">
        <p14:creationId xmlns:p14="http://schemas.microsoft.com/office/powerpoint/2010/main" val="8204907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82FC77D-F1D6-4E2B-9A7E-11CE362A2146}" type="datetimeFigureOut">
              <a:rPr lang="ru-RU" smtClean="0"/>
              <a:t>28.02.2017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1E12C3-291F-49B4-9CCA-C9ED576E2680}"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885211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82FC77D-F1D6-4E2B-9A7E-11CE362A2146}" type="datetimeFigureOut">
              <a:rPr lang="ru-RU" smtClean="0"/>
              <a:t>28.02.2017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1E12C3-291F-49B4-9CCA-C9ED576E2680}" type="slidenum">
              <a:rPr lang="ru-RU" smtClean="0"/>
              <a:t>‹#›</a:t>
            </a:fld>
            <a:endParaRPr lang="ru-RU"/>
          </a:p>
        </p:txBody>
      </p:sp>
    </p:spTree>
    <p:extLst>
      <p:ext uri="{BB962C8B-B14F-4D97-AF65-F5344CB8AC3E}">
        <p14:creationId xmlns:p14="http://schemas.microsoft.com/office/powerpoint/2010/main" val="31819565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82FC77D-F1D6-4E2B-9A7E-11CE362A2146}" type="datetimeFigureOut">
              <a:rPr lang="ru-RU" smtClean="0"/>
              <a:t>28.02.2017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1E12C3-291F-49B4-9CCA-C9ED576E2680}" type="slidenum">
              <a:rPr lang="ru-RU" smtClean="0"/>
              <a:t>‹#›</a:t>
            </a:fld>
            <a:endParaRPr lang="ru-RU"/>
          </a:p>
        </p:txBody>
      </p:sp>
    </p:spTree>
    <p:extLst>
      <p:ext uri="{BB962C8B-B14F-4D97-AF65-F5344CB8AC3E}">
        <p14:creationId xmlns:p14="http://schemas.microsoft.com/office/powerpoint/2010/main" val="1338385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82FC77D-F1D6-4E2B-9A7E-11CE362A2146}" type="datetimeFigureOut">
              <a:rPr lang="ru-RU" smtClean="0"/>
              <a:t>28.02.2017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1E12C3-291F-49B4-9CCA-C9ED576E2680}" type="slidenum">
              <a:rPr lang="ru-RU" smtClean="0"/>
              <a:t>‹#›</a:t>
            </a:fld>
            <a:endParaRPr lang="ru-RU"/>
          </a:p>
        </p:txBody>
      </p:sp>
    </p:spTree>
    <p:extLst>
      <p:ext uri="{BB962C8B-B14F-4D97-AF65-F5344CB8AC3E}">
        <p14:creationId xmlns:p14="http://schemas.microsoft.com/office/powerpoint/2010/main" val="3846443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82FC77D-F1D6-4E2B-9A7E-11CE362A2146}" type="datetimeFigureOut">
              <a:rPr lang="ru-RU" smtClean="0"/>
              <a:t>28.02.2017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1E12C3-291F-49B4-9CCA-C9ED576E2680}" type="slidenum">
              <a:rPr lang="ru-RU" smtClean="0"/>
              <a:t>‹#›</a:t>
            </a:fld>
            <a:endParaRPr lang="ru-RU"/>
          </a:p>
        </p:txBody>
      </p:sp>
    </p:spTree>
    <p:extLst>
      <p:ext uri="{BB962C8B-B14F-4D97-AF65-F5344CB8AC3E}">
        <p14:creationId xmlns:p14="http://schemas.microsoft.com/office/powerpoint/2010/main" val="1276721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82FC77D-F1D6-4E2B-9A7E-11CE362A2146}" type="datetimeFigureOut">
              <a:rPr lang="ru-RU" smtClean="0"/>
              <a:t>28.02.2017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1E12C3-291F-49B4-9CCA-C9ED576E2680}" type="slidenum">
              <a:rPr lang="ru-RU" smtClean="0"/>
              <a:t>‹#›</a:t>
            </a:fld>
            <a:endParaRPr lang="ru-RU"/>
          </a:p>
        </p:txBody>
      </p:sp>
    </p:spTree>
    <p:extLst>
      <p:ext uri="{BB962C8B-B14F-4D97-AF65-F5344CB8AC3E}">
        <p14:creationId xmlns:p14="http://schemas.microsoft.com/office/powerpoint/2010/main" val="2250291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82FC77D-F1D6-4E2B-9A7E-11CE362A2146}" type="datetimeFigureOut">
              <a:rPr lang="ru-RU" smtClean="0"/>
              <a:t>28.02.2017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71E12C3-291F-49B4-9CCA-C9ED576E2680}" type="slidenum">
              <a:rPr lang="ru-RU" smtClean="0"/>
              <a:t>‹#›</a:t>
            </a:fld>
            <a:endParaRPr lang="ru-RU"/>
          </a:p>
        </p:txBody>
      </p:sp>
    </p:spTree>
    <p:extLst>
      <p:ext uri="{BB962C8B-B14F-4D97-AF65-F5344CB8AC3E}">
        <p14:creationId xmlns:p14="http://schemas.microsoft.com/office/powerpoint/2010/main" val="2036464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82FC77D-F1D6-4E2B-9A7E-11CE362A2146}" type="datetimeFigureOut">
              <a:rPr lang="ru-RU" smtClean="0"/>
              <a:t>28.02.2017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71E12C3-291F-49B4-9CCA-C9ED576E2680}" type="slidenum">
              <a:rPr lang="ru-RU" smtClean="0"/>
              <a:t>‹#›</a:t>
            </a:fld>
            <a:endParaRPr lang="ru-RU"/>
          </a:p>
        </p:txBody>
      </p:sp>
    </p:spTree>
    <p:extLst>
      <p:ext uri="{BB962C8B-B14F-4D97-AF65-F5344CB8AC3E}">
        <p14:creationId xmlns:p14="http://schemas.microsoft.com/office/powerpoint/2010/main" val="2295118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82FC77D-F1D6-4E2B-9A7E-11CE362A2146}" type="datetimeFigureOut">
              <a:rPr lang="ru-RU" smtClean="0"/>
              <a:t>28.02.2017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71E12C3-291F-49B4-9CCA-C9ED576E2680}" type="slidenum">
              <a:rPr lang="ru-RU" smtClean="0"/>
              <a:t>‹#›</a:t>
            </a:fld>
            <a:endParaRPr lang="ru-RU"/>
          </a:p>
        </p:txBody>
      </p:sp>
    </p:spTree>
    <p:extLst>
      <p:ext uri="{BB962C8B-B14F-4D97-AF65-F5344CB8AC3E}">
        <p14:creationId xmlns:p14="http://schemas.microsoft.com/office/powerpoint/2010/main" val="843898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2FC77D-F1D6-4E2B-9A7E-11CE362A2146}" type="datetimeFigureOut">
              <a:rPr lang="ru-RU" smtClean="0"/>
              <a:t>28.02.2017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71E12C3-291F-49B4-9CCA-C9ED576E2680}" type="slidenum">
              <a:rPr lang="ru-RU" smtClean="0"/>
              <a:t>‹#›</a:t>
            </a:fld>
            <a:endParaRPr lang="ru-RU"/>
          </a:p>
        </p:txBody>
      </p:sp>
    </p:spTree>
    <p:extLst>
      <p:ext uri="{BB962C8B-B14F-4D97-AF65-F5344CB8AC3E}">
        <p14:creationId xmlns:p14="http://schemas.microsoft.com/office/powerpoint/2010/main" val="4069600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82FC77D-F1D6-4E2B-9A7E-11CE362A2146}" type="datetimeFigureOut">
              <a:rPr lang="ru-RU" smtClean="0"/>
              <a:t>28.02.2017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71E12C3-291F-49B4-9CCA-C9ED576E2680}" type="slidenum">
              <a:rPr lang="ru-RU" smtClean="0"/>
              <a:t>‹#›</a:t>
            </a:fld>
            <a:endParaRPr lang="ru-RU"/>
          </a:p>
        </p:txBody>
      </p:sp>
    </p:spTree>
    <p:extLst>
      <p:ext uri="{BB962C8B-B14F-4D97-AF65-F5344CB8AC3E}">
        <p14:creationId xmlns:p14="http://schemas.microsoft.com/office/powerpoint/2010/main" val="371170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82FC77D-F1D6-4E2B-9A7E-11CE362A2146}" type="datetimeFigureOut">
              <a:rPr lang="ru-RU" smtClean="0"/>
              <a:t>28.02.2017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71E12C3-291F-49B4-9CCA-C9ED576E2680}" type="slidenum">
              <a:rPr lang="ru-RU" smtClean="0"/>
              <a:t>‹#›</a:t>
            </a:fld>
            <a:endParaRPr lang="ru-RU"/>
          </a:p>
        </p:txBody>
      </p:sp>
    </p:spTree>
    <p:extLst>
      <p:ext uri="{BB962C8B-B14F-4D97-AF65-F5344CB8AC3E}">
        <p14:creationId xmlns:p14="http://schemas.microsoft.com/office/powerpoint/2010/main" val="3547131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82FC77D-F1D6-4E2B-9A7E-11CE362A2146}" type="datetimeFigureOut">
              <a:rPr lang="ru-RU" smtClean="0"/>
              <a:t>28.02.2017</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71E12C3-291F-49B4-9CCA-C9ED576E2680}" type="slidenum">
              <a:rPr lang="ru-RU" smtClean="0"/>
              <a:t>‹#›</a:t>
            </a:fld>
            <a:endParaRPr lang="ru-RU"/>
          </a:p>
        </p:txBody>
      </p:sp>
    </p:spTree>
    <p:extLst>
      <p:ext uri="{BB962C8B-B14F-4D97-AF65-F5344CB8AC3E}">
        <p14:creationId xmlns:p14="http://schemas.microsoft.com/office/powerpoint/2010/main" val="32821969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37230" y="232012"/>
            <a:ext cx="8952931" cy="4544704"/>
          </a:xfrm>
        </p:spPr>
        <p:txBody>
          <a:bodyPr/>
          <a:lstStyle/>
          <a:p>
            <a:pPr algn="just"/>
            <a:r>
              <a:rPr lang="ru-RU" sz="4800" b="1" dirty="0"/>
              <a:t>Стратегии выполнения задания </a:t>
            </a:r>
            <a:r>
              <a:rPr lang="ru-RU" sz="4800" dirty="0"/>
              <a:t>(инструкция, текст-стимул</a:t>
            </a:r>
            <a:r>
              <a:rPr lang="ru-RU" sz="4800" dirty="0" smtClean="0"/>
              <a:t>, план </a:t>
            </a:r>
            <a:r>
              <a:rPr lang="ru-RU" sz="4800" dirty="0"/>
              <a:t>своего ответа</a:t>
            </a:r>
            <a:r>
              <a:rPr lang="ru-RU" sz="4800" dirty="0" smtClean="0"/>
              <a:t>). </a:t>
            </a:r>
            <a:br>
              <a:rPr lang="ru-RU" sz="4800" dirty="0" smtClean="0"/>
            </a:br>
            <a:r>
              <a:rPr lang="ru-RU" sz="4800" b="1" dirty="0" smtClean="0"/>
              <a:t>Образцы </a:t>
            </a:r>
            <a:r>
              <a:rPr lang="ru-RU" sz="4800" b="1" dirty="0"/>
              <a:t>заданий</a:t>
            </a:r>
            <a:r>
              <a:rPr lang="ru-RU" sz="4800" dirty="0"/>
              <a:t>.</a:t>
            </a:r>
          </a:p>
        </p:txBody>
      </p:sp>
      <p:sp>
        <p:nvSpPr>
          <p:cNvPr id="3" name="Подзаголовок 2"/>
          <p:cNvSpPr>
            <a:spLocks noGrp="1"/>
          </p:cNvSpPr>
          <p:nvPr>
            <p:ph type="subTitle" idx="1"/>
          </p:nvPr>
        </p:nvSpPr>
        <p:spPr>
          <a:xfrm>
            <a:off x="5268035" y="5254388"/>
            <a:ext cx="3875965" cy="1603612"/>
          </a:xfrm>
        </p:spPr>
        <p:txBody>
          <a:bodyPr>
            <a:normAutofit/>
          </a:bodyPr>
          <a:lstStyle/>
          <a:p>
            <a:r>
              <a:rPr lang="ru-RU" dirty="0" smtClean="0"/>
              <a:t>Презентация подготовлена</a:t>
            </a:r>
          </a:p>
          <a:p>
            <a:r>
              <a:rPr lang="ru-RU" dirty="0" smtClean="0"/>
              <a:t>учителем английского языка</a:t>
            </a:r>
          </a:p>
          <a:p>
            <a:r>
              <a:rPr lang="ru-RU" dirty="0" smtClean="0"/>
              <a:t>гимназии №1 </a:t>
            </a:r>
          </a:p>
          <a:p>
            <a:r>
              <a:rPr lang="ru-RU" dirty="0" smtClean="0"/>
              <a:t>Токаревой Е.С.</a:t>
            </a:r>
            <a:endParaRPr lang="ru-RU" dirty="0"/>
          </a:p>
        </p:txBody>
      </p:sp>
    </p:spTree>
    <p:extLst>
      <p:ext uri="{BB962C8B-B14F-4D97-AF65-F5344CB8AC3E}">
        <p14:creationId xmlns:p14="http://schemas.microsoft.com/office/powerpoint/2010/main" val="3431778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609600"/>
            <a:ext cx="8596313" cy="1320800"/>
          </a:xfrm>
        </p:spPr>
        <p:txBody>
          <a:bodyPr/>
          <a:lstStyle/>
          <a:p>
            <a:r>
              <a:rPr lang="ru-RU" b="1" dirty="0" smtClean="0"/>
              <a:t/>
            </a:r>
            <a:br>
              <a:rPr lang="ru-RU" b="1" dirty="0" smtClean="0"/>
            </a:br>
            <a:endParaRPr lang="ru-RU" dirty="0">
              <a:solidFill>
                <a:schemeClr val="accent2">
                  <a:lumMod val="75000"/>
                </a:schemeClr>
              </a:solidFill>
            </a:endParaRPr>
          </a:p>
        </p:txBody>
      </p:sp>
      <p:sp>
        <p:nvSpPr>
          <p:cNvPr id="3" name="Объект 2"/>
          <p:cNvSpPr>
            <a:spLocks noGrp="1"/>
          </p:cNvSpPr>
          <p:nvPr>
            <p:ph idx="4294967295"/>
          </p:nvPr>
        </p:nvSpPr>
        <p:spPr>
          <a:xfrm>
            <a:off x="0" y="218364"/>
            <a:ext cx="8596313" cy="6496761"/>
          </a:xfrm>
        </p:spPr>
        <p:txBody>
          <a:bodyPr>
            <a:normAutofit/>
          </a:bodyPr>
          <a:lstStyle/>
          <a:p>
            <a:pPr marL="0" indent="0" algn="just">
              <a:lnSpc>
                <a:spcPct val="107000"/>
              </a:lnSpc>
              <a:buNone/>
            </a:pPr>
            <a:endParaRPr lang="ru-RU" sz="2400" b="1" dirty="0" smtClean="0">
              <a:solidFill>
                <a:schemeClr val="accent2"/>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sz="3600" b="1" dirty="0" smtClean="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Would </a:t>
            </a:r>
            <a:r>
              <a:rPr lang="en-US" sz="3600" b="1"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you believe it, my </a:t>
            </a:r>
            <a:r>
              <a:rPr lang="en-US" sz="3600" b="1" u="sng"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elder</a:t>
            </a:r>
            <a:r>
              <a:rPr lang="en-US" sz="3600" b="1"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 brother is going </a:t>
            </a:r>
            <a:r>
              <a:rPr lang="en-US" sz="3600" b="1" u="sng"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to Nepal next month</a:t>
            </a:r>
            <a:r>
              <a:rPr lang="en-US" sz="3600" b="1"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a:t>
            </a:r>
            <a:endParaRPr lang="ru-RU" sz="3600" b="1" dirty="0">
              <a:solidFill>
                <a:schemeClr val="accent4"/>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3600" dirty="0">
                <a:latin typeface="Times New Roman" panose="02020603050405020304" pitchFamily="18" charset="0"/>
                <a:ea typeface="Calibri" panose="020F0502020204030204" pitchFamily="34" charset="0"/>
                <a:cs typeface="Times New Roman" panose="02020603050405020304" pitchFamily="18" charset="0"/>
              </a:rPr>
              <a:t>Задание</a:t>
            </a:r>
            <a:r>
              <a:rPr lang="en-US" sz="3600" dirty="0">
                <a:latin typeface="Times New Roman" panose="02020603050405020304" pitchFamily="18" charset="0"/>
                <a:ea typeface="Calibri" panose="020F0502020204030204" pitchFamily="34" charset="0"/>
                <a:cs typeface="Times New Roman" panose="02020603050405020304" pitchFamily="18" charset="0"/>
              </a:rPr>
              <a:t>:</a:t>
            </a:r>
            <a:endParaRPr lang="ru-RU" sz="3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3600" dirty="0">
                <a:latin typeface="Times New Roman" panose="02020603050405020304" pitchFamily="18" charset="0"/>
                <a:ea typeface="Calibri" panose="020F0502020204030204" pitchFamily="34" charset="0"/>
                <a:cs typeface="Times New Roman" panose="02020603050405020304" pitchFamily="18" charset="0"/>
              </a:rPr>
              <a:t></a:t>
            </a:r>
            <a:r>
              <a:rPr lang="en-US" sz="3600" dirty="0">
                <a:latin typeface="Times New Roman" panose="02020603050405020304" pitchFamily="18" charset="0"/>
                <a:ea typeface="Calibri" panose="020F0502020204030204" pitchFamily="34" charset="0"/>
                <a:cs typeface="Times New Roman" panose="02020603050405020304" pitchFamily="18" charset="0"/>
              </a:rPr>
              <a:t> </a:t>
            </a:r>
            <a:r>
              <a:rPr lang="en-US" sz="3600" b="1"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ask 3 questions </a:t>
            </a:r>
            <a:r>
              <a:rPr lang="en-US" sz="3600" b="1" u="sng"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his brother’s trip to Nepal</a:t>
            </a:r>
            <a:endParaRPr lang="ru-RU" sz="3600" b="1" u="sng" dirty="0">
              <a:solidFill>
                <a:schemeClr val="accent4"/>
              </a:solidFill>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827360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41193"/>
            <a:ext cx="8596668" cy="1819395"/>
          </a:xfrm>
        </p:spPr>
        <p:txBody>
          <a:bodyPr>
            <a:noAutofit/>
          </a:bodyPr>
          <a:lstStyle/>
          <a:p>
            <a:r>
              <a:rPr lang="ru-RU" sz="2800" dirty="0" smtClean="0">
                <a:latin typeface="Times New Roman" panose="02020603050405020304" pitchFamily="18" charset="0"/>
                <a:ea typeface="Calibri" panose="020F0502020204030204" pitchFamily="34" charset="0"/>
              </a:rPr>
              <a:t>Иногда </a:t>
            </a:r>
            <a:r>
              <a:rPr lang="ru-RU" sz="2800" dirty="0">
                <a:latin typeface="Times New Roman" panose="02020603050405020304" pitchFamily="18" charset="0"/>
                <a:ea typeface="Calibri" panose="020F0502020204030204" pitchFamily="34" charset="0"/>
              </a:rPr>
              <a:t>экзаменуемые </a:t>
            </a:r>
            <a:r>
              <a:rPr lang="ru-RU" sz="2800" b="1" dirty="0">
                <a:solidFill>
                  <a:schemeClr val="accent4"/>
                </a:solidFill>
                <a:latin typeface="Times New Roman" panose="02020603050405020304" pitchFamily="18" charset="0"/>
                <a:ea typeface="Calibri" panose="020F0502020204030204" pitchFamily="34" charset="0"/>
              </a:rPr>
              <a:t>не учитывают </a:t>
            </a:r>
            <a:r>
              <a:rPr lang="ru-RU" sz="2800" dirty="0">
                <a:latin typeface="Times New Roman" panose="02020603050405020304" pitchFamily="18" charset="0"/>
                <a:ea typeface="Calibri" panose="020F0502020204030204" pitchFamily="34" charset="0"/>
              </a:rPr>
              <a:t>информацию, которая дана в последнем предложении письма-стимула, и </a:t>
            </a:r>
            <a:r>
              <a:rPr lang="ru-RU" sz="2800" b="1" dirty="0">
                <a:solidFill>
                  <a:schemeClr val="accent4"/>
                </a:solidFill>
                <a:latin typeface="Times New Roman" panose="02020603050405020304" pitchFamily="18" charset="0"/>
                <a:ea typeface="Calibri" panose="020F0502020204030204" pitchFamily="34" charset="0"/>
              </a:rPr>
              <a:t>задают вопросы, ответ на которые уже есть в тексте</a:t>
            </a:r>
            <a:endParaRPr lang="ru-RU" sz="2800" b="1" dirty="0">
              <a:solidFill>
                <a:schemeClr val="accent4"/>
              </a:solidFill>
            </a:endParaRPr>
          </a:p>
        </p:txBody>
      </p:sp>
      <p:sp>
        <p:nvSpPr>
          <p:cNvPr id="3" name="Объект 2"/>
          <p:cNvSpPr>
            <a:spLocks noGrp="1"/>
          </p:cNvSpPr>
          <p:nvPr>
            <p:ph idx="1"/>
          </p:nvPr>
        </p:nvSpPr>
        <p:spPr/>
        <p:txBody>
          <a:bodyPr/>
          <a:lstStyle/>
          <a:p>
            <a:pPr algn="just">
              <a:lnSpc>
                <a:spcPct val="107000"/>
              </a:lnSpc>
            </a:pPr>
            <a:r>
              <a:rPr lang="ru-RU" sz="3200" dirty="0">
                <a:latin typeface="Times New Roman" panose="02020603050405020304" pitchFamily="18" charset="0"/>
                <a:ea typeface="Calibri" panose="020F0502020204030204" pitchFamily="34" charset="0"/>
                <a:cs typeface="Times New Roman" panose="02020603050405020304" pitchFamily="18" charset="0"/>
              </a:rPr>
              <a:t>Наиболее часто задавался вопрос</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u="sng"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When</a:t>
            </a:r>
            <a:r>
              <a:rPr lang="en-US" sz="3200" dirty="0">
                <a:latin typeface="Times New Roman" panose="02020603050405020304" pitchFamily="18" charset="0"/>
                <a:ea typeface="Calibri" panose="020F0502020204030204" pitchFamily="34" charset="0"/>
                <a:cs typeface="Times New Roman" panose="02020603050405020304" pitchFamily="18" charset="0"/>
              </a:rPr>
              <a:t> is your brother going to Nepal? </a:t>
            </a:r>
            <a:endParaRPr lang="ru-RU" sz="32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sz="32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3200" dirty="0">
                <a:latin typeface="Times New Roman" panose="02020603050405020304" pitchFamily="18" charset="0"/>
                <a:ea typeface="Calibri" panose="020F0502020204030204" pitchFamily="34" charset="0"/>
                <a:cs typeface="Times New Roman" panose="02020603050405020304" pitchFamily="18" charset="0"/>
              </a:rPr>
              <a:t>Редко, но все же были зафиксированы и такие вопросы: </a:t>
            </a:r>
            <a:r>
              <a:rPr lang="ru-RU" sz="3200" u="sng" dirty="0" err="1">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What</a:t>
            </a:r>
            <a:r>
              <a:rPr lang="ru-RU" sz="3200" u="sng"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 </a:t>
            </a:r>
            <a:r>
              <a:rPr lang="ru-RU" sz="3200" u="sng" dirty="0" err="1">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country</a:t>
            </a:r>
            <a:r>
              <a:rPr lang="ru-RU" sz="3200" u="sng"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is</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he</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going</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to</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visit</a:t>
            </a:r>
            <a:r>
              <a:rPr lang="ru-RU" sz="3200"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pPr>
            <a:r>
              <a:rPr lang="ru-RU" sz="32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Is</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u="sng" dirty="0" err="1">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your</a:t>
            </a:r>
            <a:r>
              <a:rPr lang="ru-RU" sz="3200" u="sng"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 </a:t>
            </a:r>
            <a:r>
              <a:rPr lang="ru-RU" sz="3200" u="sng" dirty="0" err="1">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elder</a:t>
            </a:r>
            <a:r>
              <a:rPr lang="ru-RU" sz="3200" u="sng"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 </a:t>
            </a:r>
            <a:r>
              <a:rPr lang="ru-RU" sz="3200" u="sng" dirty="0" err="1">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or</a:t>
            </a:r>
            <a:r>
              <a:rPr lang="ru-RU" sz="3200" u="sng"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 </a:t>
            </a:r>
            <a:r>
              <a:rPr lang="ru-RU" sz="3200" u="sng" dirty="0" err="1">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younger</a:t>
            </a:r>
            <a:r>
              <a:rPr lang="ru-RU" sz="3200" u="sng"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 </a:t>
            </a:r>
            <a:r>
              <a:rPr lang="ru-RU" sz="3200" u="sng" dirty="0" err="1">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brother</a:t>
            </a:r>
            <a:r>
              <a:rPr lang="ru-RU" sz="3200" u="sng"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going</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to</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Nepal</a:t>
            </a:r>
            <a:r>
              <a:rPr lang="ru-RU" sz="3200" dirty="0">
                <a:latin typeface="Times New Roman" panose="02020603050405020304" pitchFamily="18" charset="0"/>
                <a:ea typeface="Calibri" panose="020F0502020204030204" pitchFamily="34" charset="0"/>
                <a:cs typeface="Times New Roman" panose="02020603050405020304" pitchFamily="18" charset="0"/>
              </a:rPr>
              <a:t>?</a:t>
            </a:r>
            <a:endParaRPr lang="ru-RU" sz="32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070470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Часто задаются вопросы </a:t>
            </a:r>
            <a:r>
              <a:rPr lang="ru-RU" u="sng"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не по теме</a:t>
            </a:r>
            <a:r>
              <a:rPr lang="ru-RU" dirty="0">
                <a:latin typeface="Times New Roman" panose="02020603050405020304" pitchFamily="18" charset="0"/>
                <a:ea typeface="Calibri" panose="020F0502020204030204" pitchFamily="34" charset="0"/>
                <a:cs typeface="Times New Roman" panose="02020603050405020304" pitchFamily="18" charset="0"/>
              </a:rPr>
              <a:t>, например в данном случае </a:t>
            </a:r>
            <a:r>
              <a:rPr lang="ru-RU" u="sng"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не о поездке в Непал</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ru-RU" sz="2400" dirty="0">
                <a:latin typeface="Calibri" panose="020F0502020204030204" pitchFamily="34" charset="0"/>
                <a:ea typeface="Calibri" panose="020F0502020204030204" pitchFamily="34" charset="0"/>
                <a:cs typeface="Times New Roman" panose="02020603050405020304" pitchFamily="18" charset="0"/>
              </a:rPr>
              <a:t/>
            </a:r>
            <a:br>
              <a:rPr lang="ru-RU" sz="2400" dirty="0">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Объект 2"/>
          <p:cNvSpPr>
            <a:spLocks noGrp="1"/>
          </p:cNvSpPr>
          <p:nvPr>
            <p:ph idx="1"/>
          </p:nvPr>
        </p:nvSpPr>
        <p:spPr/>
        <p:txBody>
          <a:bodyPr/>
          <a:lstStyle/>
          <a:p>
            <a:pPr algn="just">
              <a:lnSpc>
                <a:spcPct val="107000"/>
              </a:lnSpc>
            </a:pPr>
            <a:r>
              <a:rPr lang="en-US" sz="36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Can you ask your brother </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to take some pictures</a:t>
            </a:r>
            <a:r>
              <a:rPr lang="en-US" sz="36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for me</a:t>
            </a:r>
            <a:r>
              <a:rPr lang="en-US" sz="3600"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a:t>
            </a:r>
            <a:endParaRPr lang="ru-RU" sz="3600"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sz="3600"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How far </a:t>
            </a:r>
            <a:r>
              <a:rPr lang="en-US" sz="36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is Nepal from your country</a:t>
            </a:r>
            <a:r>
              <a:rPr lang="en-US" sz="3600"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a:t>
            </a:r>
            <a:endParaRPr lang="ru-RU" sz="3600"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sz="3600"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Has he ever been to </a:t>
            </a:r>
            <a:r>
              <a:rPr lang="en-US" sz="36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Nepal?</a:t>
            </a:r>
            <a:endParaRPr lang="ru-RU" sz="36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692131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68490"/>
            <a:ext cx="8596668" cy="1561910"/>
          </a:xfrm>
        </p:spPr>
        <p:txBody>
          <a:bodyPr>
            <a:normAutofit fontScale="90000"/>
          </a:bodyPr>
          <a:lstStyle/>
          <a:p>
            <a:pPr>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Практически такую же ошибку, а именно вопросы не по теме мы видим и в другом задании.</a:t>
            </a:r>
            <a:r>
              <a:rPr lang="ru-RU" sz="2400" dirty="0">
                <a:latin typeface="Calibri" panose="020F0502020204030204" pitchFamily="34" charset="0"/>
                <a:ea typeface="Calibri" panose="020F0502020204030204" pitchFamily="34" charset="0"/>
                <a:cs typeface="Times New Roman" panose="02020603050405020304" pitchFamily="18" charset="0"/>
              </a:rPr>
              <a:t/>
            </a:r>
            <a:br>
              <a:rPr lang="ru-RU" sz="2400" dirty="0">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Объект 2"/>
          <p:cNvSpPr>
            <a:spLocks noGrp="1"/>
          </p:cNvSpPr>
          <p:nvPr>
            <p:ph idx="1"/>
          </p:nvPr>
        </p:nvSpPr>
        <p:spPr/>
        <p:txBody>
          <a:bodyPr>
            <a:normAutofit/>
          </a:bodyPr>
          <a:lstStyle/>
          <a:p>
            <a:pPr algn="just">
              <a:lnSpc>
                <a:spcPct val="107000"/>
              </a:lnSpc>
            </a:pPr>
            <a:r>
              <a:rPr lang="en-US" sz="4000"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Just imagine </a:t>
            </a:r>
            <a:r>
              <a:rPr lang="en-US" sz="4000" u="sng"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I</a:t>
            </a:r>
            <a:r>
              <a:rPr lang="en-US" sz="4000"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 won the </a:t>
            </a:r>
            <a:r>
              <a:rPr lang="en-US" sz="4000" u="sng"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city contest in Geography last week …</a:t>
            </a:r>
            <a:endParaRPr lang="ru-RU" sz="4000" u="sng" dirty="0">
              <a:solidFill>
                <a:schemeClr val="accent4"/>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40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Задание</a:t>
            </a:r>
            <a:r>
              <a:rPr lang="en-US" sz="40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a:t>
            </a:r>
            <a:endParaRPr lang="ru-RU" sz="40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r>
              <a:rPr lang="ru-RU" sz="4000" dirty="0">
                <a:solidFill>
                  <a:schemeClr val="accent1"/>
                </a:solidFill>
                <a:latin typeface="Times New Roman" panose="02020603050405020304" pitchFamily="18" charset="0"/>
                <a:ea typeface="Calibri" panose="020F0502020204030204" pitchFamily="34" charset="0"/>
              </a:rPr>
              <a:t></a:t>
            </a:r>
            <a:r>
              <a:rPr lang="en-US" sz="4000" dirty="0">
                <a:solidFill>
                  <a:schemeClr val="accent1"/>
                </a:solidFill>
                <a:latin typeface="Times New Roman" panose="02020603050405020304" pitchFamily="18" charset="0"/>
                <a:ea typeface="Calibri" panose="020F0502020204030204" pitchFamily="34" charset="0"/>
              </a:rPr>
              <a:t> </a:t>
            </a:r>
            <a:r>
              <a:rPr lang="en-US" sz="4000" dirty="0">
                <a:solidFill>
                  <a:schemeClr val="accent4"/>
                </a:solidFill>
                <a:latin typeface="Times New Roman" panose="02020603050405020304" pitchFamily="18" charset="0"/>
                <a:ea typeface="Calibri" panose="020F0502020204030204" pitchFamily="34" charset="0"/>
              </a:rPr>
              <a:t>ask 3 questions </a:t>
            </a:r>
            <a:r>
              <a:rPr lang="en-US" sz="4000" u="sng" dirty="0">
                <a:solidFill>
                  <a:schemeClr val="accent4"/>
                </a:solidFill>
                <a:latin typeface="Times New Roman" panose="02020603050405020304" pitchFamily="18" charset="0"/>
                <a:ea typeface="Calibri" panose="020F0502020204030204" pitchFamily="34" charset="0"/>
              </a:rPr>
              <a:t>about the city contest in Geography</a:t>
            </a:r>
            <a:endParaRPr lang="ru-RU" sz="4000" u="sng" dirty="0">
              <a:solidFill>
                <a:schemeClr val="accent4"/>
              </a:solidFill>
            </a:endParaRPr>
          </a:p>
        </p:txBody>
      </p:sp>
    </p:spTree>
    <p:extLst>
      <p:ext uri="{BB962C8B-B14F-4D97-AF65-F5344CB8AC3E}">
        <p14:creationId xmlns:p14="http://schemas.microsoft.com/office/powerpoint/2010/main" val="287038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latin typeface="Times New Roman" panose="02020603050405020304" pitchFamily="18" charset="0"/>
                <a:ea typeface="Calibri" panose="020F0502020204030204" pitchFamily="34" charset="0"/>
              </a:rPr>
              <a:t>Выпускники слабой группы часто задавали вопросы:</a:t>
            </a:r>
            <a:endParaRPr lang="ru-RU" dirty="0"/>
          </a:p>
        </p:txBody>
      </p:sp>
      <p:sp>
        <p:nvSpPr>
          <p:cNvPr id="3" name="Объект 2"/>
          <p:cNvSpPr>
            <a:spLocks noGrp="1"/>
          </p:cNvSpPr>
          <p:nvPr>
            <p:ph idx="1"/>
          </p:nvPr>
        </p:nvSpPr>
        <p:spPr/>
        <p:txBody>
          <a:bodyPr>
            <a:normAutofit fontScale="92500" lnSpcReduction="10000"/>
          </a:bodyPr>
          <a:lstStyle/>
          <a:p>
            <a:pPr algn="just">
              <a:lnSpc>
                <a:spcPct val="107000"/>
              </a:lnSpc>
            </a:pPr>
            <a:r>
              <a:rPr lang="ru-RU" sz="3600" dirty="0" err="1">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Do</a:t>
            </a:r>
            <a:r>
              <a:rPr lang="ru-RU" sz="36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you</a:t>
            </a:r>
            <a:r>
              <a:rPr lang="ru-RU" sz="36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like</a:t>
            </a:r>
            <a:r>
              <a:rPr lang="ru-RU" sz="36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Geography</a:t>
            </a:r>
            <a:r>
              <a:rPr lang="ru-RU" sz="36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a:t>
            </a:r>
            <a:endParaRPr lang="ru-RU" sz="3600"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ru-RU" sz="3600" dirty="0" err="1" smtClean="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What</a:t>
            </a:r>
            <a:r>
              <a:rPr lang="ru-RU" sz="3600" dirty="0" smtClean="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smtClean="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subjects</a:t>
            </a:r>
            <a:r>
              <a:rPr lang="ru-RU" sz="3600" dirty="0" smtClean="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do</a:t>
            </a:r>
            <a:r>
              <a:rPr lang="ru-RU" sz="36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you</a:t>
            </a:r>
            <a:r>
              <a:rPr lang="ru-RU" sz="36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like</a:t>
            </a:r>
            <a:r>
              <a:rPr lang="ru-RU" sz="36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a:t>
            </a:r>
            <a:endParaRPr lang="ru-RU" sz="3600"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buNone/>
            </a:pPr>
            <a:endParaRPr lang="ru-RU" sz="36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ru-RU" sz="3600"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Данные вопросы </a:t>
            </a:r>
            <a:r>
              <a:rPr lang="ru-RU" sz="6600"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не принимаются </a:t>
            </a:r>
            <a:r>
              <a:rPr lang="ru-RU" sz="3600"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экспертами!</a:t>
            </a:r>
            <a:endParaRPr lang="ru-RU" sz="36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48738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32012"/>
            <a:ext cx="8596668" cy="1698388"/>
          </a:xfrm>
        </p:spPr>
        <p:txBody>
          <a:bodyPr>
            <a:noAutofit/>
          </a:bodyPr>
          <a:lstStyle/>
          <a:p>
            <a:pPr>
              <a:lnSpc>
                <a:spcPct val="107000"/>
              </a:lnSpc>
              <a:spcAft>
                <a:spcPts val="0"/>
              </a:spcAft>
            </a:pPr>
            <a:r>
              <a:rPr lang="ru-RU" sz="2800" dirty="0">
                <a:latin typeface="Times New Roman" panose="02020603050405020304" pitchFamily="18" charset="0"/>
                <a:ea typeface="Calibri" panose="020F0502020204030204" pitchFamily="34" charset="0"/>
                <a:cs typeface="Times New Roman" panose="02020603050405020304" pitchFamily="18" charset="0"/>
              </a:rPr>
              <a:t>Бывают случаи, когда экзаменуемые не полностью понимают </a:t>
            </a:r>
            <a:r>
              <a:rPr lang="ru-RU" sz="2800" u="sng"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коммуникативную задачу</a:t>
            </a:r>
            <a:r>
              <a:rPr lang="ru-RU" sz="2800" dirty="0">
                <a:latin typeface="Times New Roman" panose="02020603050405020304" pitchFamily="18" charset="0"/>
                <a:ea typeface="Calibri" panose="020F0502020204030204" pitchFamily="34" charset="0"/>
                <a:cs typeface="Times New Roman" panose="02020603050405020304" pitchFamily="18" charset="0"/>
              </a:rPr>
              <a:t>; например, в задании для участников ЕГЭ сказано:</a:t>
            </a:r>
            <a:r>
              <a:rPr lang="ru-RU" sz="2400" dirty="0">
                <a:latin typeface="Calibri" panose="020F0502020204030204" pitchFamily="34" charset="0"/>
                <a:ea typeface="Calibri" panose="020F0502020204030204" pitchFamily="34" charset="0"/>
                <a:cs typeface="Times New Roman" panose="02020603050405020304" pitchFamily="18" charset="0"/>
              </a:rPr>
              <a:t/>
            </a:r>
            <a:br>
              <a:rPr lang="ru-RU" sz="2400" dirty="0">
                <a:latin typeface="Calibri" panose="020F0502020204030204" pitchFamily="34" charset="0"/>
                <a:ea typeface="Calibri" panose="020F0502020204030204" pitchFamily="34" charset="0"/>
                <a:cs typeface="Times New Roman" panose="02020603050405020304" pitchFamily="18" charset="0"/>
              </a:rPr>
            </a:br>
            <a:endParaRPr lang="ru-RU" sz="2400" dirty="0"/>
          </a:p>
        </p:txBody>
      </p:sp>
      <p:sp>
        <p:nvSpPr>
          <p:cNvPr id="3" name="Объект 2"/>
          <p:cNvSpPr>
            <a:spLocks noGrp="1"/>
          </p:cNvSpPr>
          <p:nvPr>
            <p:ph idx="1"/>
          </p:nvPr>
        </p:nvSpPr>
        <p:spPr>
          <a:xfrm>
            <a:off x="677334" y="1930401"/>
            <a:ext cx="8596668" cy="4110962"/>
          </a:xfrm>
        </p:spPr>
        <p:txBody>
          <a:bodyPr/>
          <a:lstStyle/>
          <a:p>
            <a:pPr algn="just">
              <a:lnSpc>
                <a:spcPct val="107000"/>
              </a:lnSpc>
            </a:pPr>
            <a:r>
              <a:rPr lang="en-US" sz="32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I know </a:t>
            </a:r>
            <a:r>
              <a:rPr lang="en-US" sz="3200" u="sng"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you’ve</a:t>
            </a:r>
            <a:r>
              <a:rPr lang="en-US" sz="32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just moved to a new house. </a:t>
            </a:r>
            <a:r>
              <a:rPr lang="en-US" sz="3200" u="sng"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How do you like it there? How do you get to your school now? Why did you decide to move?</a:t>
            </a:r>
            <a:endParaRPr lang="ru-RU" sz="3200" u="sng"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US" sz="32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Just imagine </a:t>
            </a:r>
            <a:r>
              <a:rPr lang="en-US" sz="3200"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I won the city contest in Geography last week …</a:t>
            </a:r>
            <a:endParaRPr lang="ru-RU" sz="3200" dirty="0">
              <a:solidFill>
                <a:schemeClr val="accent4"/>
              </a:solidFill>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175254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latin typeface="Times New Roman" panose="02020603050405020304" pitchFamily="18" charset="0"/>
                <a:ea typeface="Calibri" panose="020F0502020204030204" pitchFamily="34" charset="0"/>
              </a:rPr>
              <a:t>В ответе на письмо выпускница пишет</a:t>
            </a:r>
            <a:r>
              <a:rPr lang="en-US" dirty="0">
                <a:latin typeface="Times New Roman" panose="02020603050405020304" pitchFamily="18" charset="0"/>
                <a:ea typeface="Calibri" panose="020F0502020204030204" pitchFamily="34" charset="0"/>
              </a:rPr>
              <a:t>:</a:t>
            </a:r>
            <a:endParaRPr lang="ru-RU" dirty="0"/>
          </a:p>
        </p:txBody>
      </p:sp>
      <p:sp>
        <p:nvSpPr>
          <p:cNvPr id="3" name="Объект 2"/>
          <p:cNvSpPr>
            <a:spLocks noGrp="1"/>
          </p:cNvSpPr>
          <p:nvPr>
            <p:ph idx="1"/>
          </p:nvPr>
        </p:nvSpPr>
        <p:spPr/>
        <p:txBody>
          <a:bodyPr/>
          <a:lstStyle/>
          <a:p>
            <a:r>
              <a:rPr lang="en-US" sz="4000" dirty="0">
                <a:solidFill>
                  <a:schemeClr val="accent1"/>
                </a:solidFill>
                <a:latin typeface="Times New Roman" panose="02020603050405020304" pitchFamily="18" charset="0"/>
                <a:ea typeface="Calibri" panose="020F0502020204030204" pitchFamily="34" charset="0"/>
              </a:rPr>
              <a:t>I'm happy to learn that </a:t>
            </a:r>
            <a:r>
              <a:rPr lang="en-US" sz="4000" u="sng" dirty="0">
                <a:solidFill>
                  <a:schemeClr val="accent4"/>
                </a:solidFill>
                <a:latin typeface="Times New Roman" panose="02020603050405020304" pitchFamily="18" charset="0"/>
                <a:ea typeface="Calibri" panose="020F0502020204030204" pitchFamily="34" charset="0"/>
              </a:rPr>
              <a:t>you've just moved to a new house</a:t>
            </a:r>
            <a:r>
              <a:rPr lang="en-US" sz="4000" u="sng" dirty="0" smtClean="0">
                <a:solidFill>
                  <a:schemeClr val="accent4"/>
                </a:solidFill>
                <a:latin typeface="Times New Roman" panose="02020603050405020304" pitchFamily="18" charset="0"/>
                <a:ea typeface="Calibri" panose="020F0502020204030204" pitchFamily="34" charset="0"/>
              </a:rPr>
              <a:t>.</a:t>
            </a:r>
            <a:endParaRPr lang="ru-RU" sz="4000" u="sng" dirty="0" smtClean="0">
              <a:solidFill>
                <a:schemeClr val="accent4"/>
              </a:solidFill>
              <a:latin typeface="Times New Roman" panose="02020603050405020304" pitchFamily="18" charset="0"/>
              <a:ea typeface="Calibri" panose="020F0502020204030204" pitchFamily="34" charset="0"/>
            </a:endParaRPr>
          </a:p>
          <a:p>
            <a:r>
              <a:rPr lang="en-US" sz="4000" dirty="0" smtClean="0">
                <a:solidFill>
                  <a:schemeClr val="accent1"/>
                </a:solidFill>
                <a:latin typeface="Times New Roman" panose="02020603050405020304" pitchFamily="18" charset="0"/>
                <a:ea typeface="Calibri" panose="020F0502020204030204" pitchFamily="34" charset="0"/>
              </a:rPr>
              <a:t> </a:t>
            </a:r>
            <a:r>
              <a:rPr lang="ru-RU" sz="4000" dirty="0">
                <a:solidFill>
                  <a:schemeClr val="accent1"/>
                </a:solidFill>
                <a:latin typeface="Times New Roman" panose="02020603050405020304" pitchFamily="18" charset="0"/>
                <a:ea typeface="Calibri" panose="020F0502020204030204" pitchFamily="34" charset="0"/>
              </a:rPr>
              <a:t>Таким образом, аспект 1 критерия «Решение коммуникативной задачи» </a:t>
            </a:r>
            <a:r>
              <a:rPr lang="ru-RU" sz="4000" dirty="0">
                <a:solidFill>
                  <a:schemeClr val="accent4"/>
                </a:solidFill>
                <a:latin typeface="Times New Roman" panose="02020603050405020304" pitchFamily="18" charset="0"/>
                <a:ea typeface="Calibri" panose="020F0502020204030204" pitchFamily="34" charset="0"/>
              </a:rPr>
              <a:t>не выполнен</a:t>
            </a:r>
            <a:r>
              <a:rPr lang="ru-RU" dirty="0">
                <a:solidFill>
                  <a:schemeClr val="accent4"/>
                </a:solidFill>
                <a:latin typeface="Times New Roman" panose="02020603050405020304" pitchFamily="18" charset="0"/>
                <a:ea typeface="Calibri" panose="020F0502020204030204" pitchFamily="34" charset="0"/>
              </a:rPr>
              <a:t>.</a:t>
            </a:r>
            <a:endParaRPr lang="ru-RU" dirty="0">
              <a:solidFill>
                <a:schemeClr val="accent4"/>
              </a:solidFill>
            </a:endParaRPr>
          </a:p>
        </p:txBody>
      </p:sp>
    </p:spTree>
    <p:extLst>
      <p:ext uri="{BB962C8B-B14F-4D97-AF65-F5344CB8AC3E}">
        <p14:creationId xmlns:p14="http://schemas.microsoft.com/office/powerpoint/2010/main" val="2369496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2280" y="282052"/>
            <a:ext cx="8596668" cy="1724167"/>
          </a:xfrm>
        </p:spPr>
        <p:txBody>
          <a:bodyPr>
            <a:normAutofit fontScale="90000"/>
          </a:bodyPr>
          <a:lstStyle/>
          <a:p>
            <a:pPr algn="just"/>
            <a:r>
              <a:rPr lang="ru-RU" dirty="0" smtClean="0"/>
              <a:t>Некоторые учащиеся не обращают внимание на 2 часть вопроса и дают ответ только на 1 часть!</a:t>
            </a:r>
            <a:endParaRPr lang="ru-RU" dirty="0"/>
          </a:p>
        </p:txBody>
      </p:sp>
      <p:sp>
        <p:nvSpPr>
          <p:cNvPr id="3" name="Объект 2"/>
          <p:cNvSpPr>
            <a:spLocks noGrp="1"/>
          </p:cNvSpPr>
          <p:nvPr>
            <p:ph idx="1"/>
          </p:nvPr>
        </p:nvSpPr>
        <p:spPr/>
        <p:txBody>
          <a:bodyPr>
            <a:normAutofit/>
          </a:bodyPr>
          <a:lstStyle/>
          <a:p>
            <a:pPr algn="just">
              <a:lnSpc>
                <a:spcPct val="107000"/>
              </a:lnSpc>
            </a:pPr>
            <a:r>
              <a:rPr lang="ru-RU" sz="3200" u="sng" dirty="0" err="1">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What’s</a:t>
            </a:r>
            <a:r>
              <a:rPr lang="ru-RU" sz="32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your </a:t>
            </a:r>
            <a:r>
              <a:rPr lang="en-US" sz="3200" dirty="0" err="1"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favo</a:t>
            </a:r>
            <a:r>
              <a:rPr lang="en-US" sz="3200" dirty="0" err="1">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u</a:t>
            </a:r>
            <a:r>
              <a:rPr lang="en-US" sz="3200" dirty="0" err="1"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rite</a:t>
            </a:r>
            <a:r>
              <a:rPr lang="en-US" sz="3200"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food and </a:t>
            </a:r>
            <a:r>
              <a:rPr lang="en-US" sz="3200" u="sng"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can you cook </a:t>
            </a:r>
            <a:r>
              <a:rPr lang="en-US" sz="32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it yourself</a:t>
            </a:r>
            <a:r>
              <a:rPr lang="ru-RU" sz="3200"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pPr>
            <a:r>
              <a:rPr lang="ru-RU" sz="3200"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a:t>
            </a:r>
            <a:r>
              <a:rPr lang="en-US" sz="3200" u="sng"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Would you like to be the only child </a:t>
            </a:r>
            <a:r>
              <a:rPr lang="en-US" sz="32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in the family</a:t>
            </a:r>
            <a:r>
              <a:rPr lang="ru-RU" sz="32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and</a:t>
            </a:r>
            <a:r>
              <a:rPr lang="ru-RU" sz="32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a:t>
            </a:r>
            <a:r>
              <a:rPr lang="ru-RU" sz="3200" u="sng" dirty="0" err="1"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why</a:t>
            </a:r>
            <a:r>
              <a:rPr lang="ru-RU" sz="3200" u="sng"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a:t>
            </a:r>
            <a:endParaRPr lang="ru-RU" sz="32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ru-RU" sz="3200"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Поэтому </a:t>
            </a:r>
            <a:r>
              <a:rPr lang="ru-RU" sz="32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эксперты оценивают такие ответы как </a:t>
            </a:r>
            <a:r>
              <a:rPr lang="ru-RU" sz="3200"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неполные.</a:t>
            </a:r>
            <a:endParaRPr lang="ru-RU" sz="3200" dirty="0">
              <a:solidFill>
                <a:schemeClr val="accent4"/>
              </a:solidFill>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830790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04967" y="600501"/>
            <a:ext cx="8639033" cy="5016758"/>
          </a:xfrm>
          <a:prstGeom prst="rect">
            <a:avLst/>
          </a:prstGeom>
        </p:spPr>
        <p:txBody>
          <a:bodyPr wrap="square">
            <a:spAutoFit/>
          </a:bodyPr>
          <a:lstStyle/>
          <a:p>
            <a:r>
              <a:rPr lang="ru-RU" sz="4000" dirty="0" smtClean="0">
                <a:solidFill>
                  <a:schemeClr val="accent1"/>
                </a:solidFill>
                <a:effectLst/>
                <a:latin typeface="Times New Roman" panose="02020603050405020304" pitchFamily="18" charset="0"/>
                <a:ea typeface="Calibri" panose="020F0502020204030204" pitchFamily="34" charset="0"/>
              </a:rPr>
              <a:t>Подобные вопросы включаются в письмо-стимул </a:t>
            </a:r>
            <a:r>
              <a:rPr lang="ru-RU" sz="4000" dirty="0" smtClean="0">
                <a:solidFill>
                  <a:schemeClr val="accent4"/>
                </a:solidFill>
                <a:effectLst/>
                <a:latin typeface="Times New Roman" panose="02020603050405020304" pitchFamily="18" charset="0"/>
                <a:ea typeface="Calibri" panose="020F0502020204030204" pitchFamily="34" charset="0"/>
              </a:rPr>
              <a:t>для сохранения </a:t>
            </a:r>
            <a:r>
              <a:rPr lang="ru-RU" sz="4000" dirty="0" err="1" smtClean="0">
                <a:solidFill>
                  <a:schemeClr val="accent4"/>
                </a:solidFill>
                <a:effectLst/>
                <a:latin typeface="Times New Roman" panose="02020603050405020304" pitchFamily="18" charset="0"/>
                <a:ea typeface="Calibri" panose="020F0502020204030204" pitchFamily="34" charset="0"/>
              </a:rPr>
              <a:t>коммуникативности</a:t>
            </a:r>
            <a:r>
              <a:rPr lang="ru-RU" sz="4000" dirty="0" smtClean="0">
                <a:solidFill>
                  <a:schemeClr val="accent4"/>
                </a:solidFill>
                <a:effectLst/>
                <a:latin typeface="Times New Roman" panose="02020603050405020304" pitchFamily="18" charset="0"/>
                <a:ea typeface="Calibri" panose="020F0502020204030204" pitchFamily="34" charset="0"/>
              </a:rPr>
              <a:t> задания</a:t>
            </a:r>
            <a:r>
              <a:rPr lang="ru-RU" sz="4000" dirty="0" smtClean="0">
                <a:solidFill>
                  <a:schemeClr val="accent1"/>
                </a:solidFill>
                <a:effectLst/>
                <a:latin typeface="Times New Roman" panose="02020603050405020304" pitchFamily="18" charset="0"/>
                <a:ea typeface="Calibri" panose="020F0502020204030204" pitchFamily="34" charset="0"/>
              </a:rPr>
              <a:t>. </a:t>
            </a:r>
          </a:p>
          <a:p>
            <a:endParaRPr lang="ru-RU" sz="4000" dirty="0" smtClean="0">
              <a:solidFill>
                <a:schemeClr val="accent1"/>
              </a:solidFill>
              <a:effectLst/>
              <a:latin typeface="Times New Roman" panose="02020603050405020304" pitchFamily="18" charset="0"/>
              <a:ea typeface="Calibri" panose="020F0502020204030204" pitchFamily="34" charset="0"/>
            </a:endParaRPr>
          </a:p>
          <a:p>
            <a:r>
              <a:rPr lang="ru-RU" sz="4000" dirty="0" smtClean="0">
                <a:solidFill>
                  <a:schemeClr val="accent1"/>
                </a:solidFill>
                <a:effectLst/>
                <a:latin typeface="Times New Roman" panose="02020603050405020304" pitchFamily="18" charset="0"/>
                <a:ea typeface="Calibri" panose="020F0502020204030204" pitchFamily="34" charset="0"/>
              </a:rPr>
              <a:t>Кроме того, они ориентируют участника на полный </a:t>
            </a:r>
            <a:r>
              <a:rPr lang="ru-RU" sz="4000" dirty="0" smtClean="0">
                <a:solidFill>
                  <a:schemeClr val="accent4"/>
                </a:solidFill>
                <a:effectLst/>
                <a:latin typeface="Times New Roman" panose="02020603050405020304" pitchFamily="18" charset="0"/>
                <a:ea typeface="Calibri" panose="020F0502020204030204" pitchFamily="34" charset="0"/>
              </a:rPr>
              <a:t>развернутый ответ </a:t>
            </a:r>
            <a:r>
              <a:rPr lang="ru-RU" sz="4000" dirty="0" smtClean="0">
                <a:solidFill>
                  <a:schemeClr val="accent1"/>
                </a:solidFill>
                <a:effectLst/>
                <a:latin typeface="Times New Roman" panose="02020603050405020304" pitchFamily="18" charset="0"/>
                <a:ea typeface="Calibri" panose="020F0502020204030204" pitchFamily="34" charset="0"/>
              </a:rPr>
              <a:t>с использованием </a:t>
            </a:r>
            <a:r>
              <a:rPr lang="ru-RU" sz="4000" dirty="0" smtClean="0">
                <a:solidFill>
                  <a:schemeClr val="accent4"/>
                </a:solidFill>
                <a:effectLst/>
                <a:latin typeface="Times New Roman" panose="02020603050405020304" pitchFamily="18" charset="0"/>
                <a:ea typeface="Calibri" panose="020F0502020204030204" pitchFamily="34" charset="0"/>
              </a:rPr>
              <a:t>средств логической связи</a:t>
            </a:r>
            <a:endParaRPr lang="ru-RU" sz="4000" dirty="0">
              <a:solidFill>
                <a:schemeClr val="accent4"/>
              </a:solidFill>
            </a:endParaRPr>
          </a:p>
        </p:txBody>
      </p:sp>
    </p:spTree>
    <p:extLst>
      <p:ext uri="{BB962C8B-B14F-4D97-AF65-F5344CB8AC3E}">
        <p14:creationId xmlns:p14="http://schemas.microsoft.com/office/powerpoint/2010/main" val="1132444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4023" y="122830"/>
            <a:ext cx="8816454" cy="6415346"/>
          </a:xfrm>
          <a:prstGeom prst="rect">
            <a:avLst/>
          </a:prstGeom>
        </p:spPr>
        <p:txBody>
          <a:bodyPr wrap="square">
            <a:spAutoFit/>
          </a:bodyPr>
          <a:lstStyle/>
          <a:p>
            <a:pPr algn="just">
              <a:lnSpc>
                <a:spcPct val="107000"/>
              </a:lnSpc>
              <a:spcAft>
                <a:spcPts val="0"/>
              </a:spcAft>
            </a:pPr>
            <a:r>
              <a:rPr lang="ru-RU" sz="36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У</a:t>
            </a:r>
            <a:r>
              <a:rPr lang="ru-RU" sz="3600" dirty="0" smtClean="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частники экзамена во вступлении пишут </a:t>
            </a:r>
            <a:r>
              <a:rPr lang="ru-RU" sz="3600" dirty="0" smtClean="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либо благодарность, либо ссылку</a:t>
            </a:r>
            <a:r>
              <a:rPr lang="ru-RU" sz="3600" dirty="0" smtClean="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на предыдущий контакт, в то время как </a:t>
            </a:r>
            <a:r>
              <a:rPr lang="ru-RU" sz="3600" dirty="0" smtClean="0">
                <a:solidFill>
                  <a:schemeClr val="accent4"/>
                </a:solidFill>
                <a:effectLst/>
                <a:latin typeface="Times New Roman" panose="02020603050405020304" pitchFamily="18" charset="0"/>
                <a:ea typeface="Calibri" panose="020F0502020204030204" pitchFamily="34" charset="0"/>
                <a:cs typeface="Times New Roman" panose="02020603050405020304" pitchFamily="18" charset="0"/>
              </a:rPr>
              <a:t>нужно</a:t>
            </a:r>
            <a:r>
              <a:rPr lang="ru-RU" sz="3600" dirty="0" smtClean="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написать </a:t>
            </a:r>
            <a:r>
              <a:rPr lang="ru-RU" sz="4800" dirty="0" smtClean="0">
                <a:solidFill>
                  <a:schemeClr val="accent4"/>
                </a:solidFill>
                <a:effectLst/>
                <a:latin typeface="Times New Roman" panose="02020603050405020304" pitchFamily="18" charset="0"/>
                <a:ea typeface="Calibri" panose="020F0502020204030204" pitchFamily="34" charset="0"/>
                <a:cs typeface="Times New Roman" panose="02020603050405020304" pitchFamily="18" charset="0"/>
              </a:rPr>
              <a:t>и благодарность, и ссылку на прошлый контакт; </a:t>
            </a:r>
          </a:p>
          <a:p>
            <a:pPr algn="just">
              <a:lnSpc>
                <a:spcPct val="107000"/>
              </a:lnSpc>
              <a:spcAft>
                <a:spcPts val="0"/>
              </a:spcAft>
            </a:pPr>
            <a:r>
              <a:rPr lang="ru-RU" sz="3600" dirty="0" smtClean="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например: </a:t>
            </a:r>
          </a:p>
          <a:p>
            <a:pPr algn="just">
              <a:lnSpc>
                <a:spcPct val="107000"/>
              </a:lnSpc>
              <a:spcAft>
                <a:spcPts val="0"/>
              </a:spcAft>
            </a:pPr>
            <a:r>
              <a:rPr lang="ru-RU" sz="3600" dirty="0" err="1" smtClean="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Thank</a:t>
            </a:r>
            <a:r>
              <a:rPr lang="ru-RU" sz="3600" dirty="0" smtClean="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smtClean="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you</a:t>
            </a:r>
            <a:r>
              <a:rPr lang="ru-RU" sz="3600" dirty="0" smtClean="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smtClean="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very</a:t>
            </a:r>
            <a:r>
              <a:rPr lang="ru-RU" sz="3600" dirty="0" smtClean="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smtClean="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much</a:t>
            </a:r>
            <a:r>
              <a:rPr lang="ru-RU" sz="3600" dirty="0" smtClean="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smtClean="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for</a:t>
            </a:r>
            <a:r>
              <a:rPr lang="ru-RU" sz="3600" dirty="0" smtClean="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smtClean="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your</a:t>
            </a:r>
            <a:r>
              <a:rPr lang="ru-RU" sz="3600" dirty="0" smtClean="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smtClean="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letter</a:t>
            </a:r>
            <a:r>
              <a:rPr lang="ru-RU" sz="3600" dirty="0" smtClean="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smtClean="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It was nice to hear from you again.</a:t>
            </a:r>
            <a:endParaRPr lang="ru-RU" sz="3600" dirty="0" smtClean="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3600" dirty="0" smtClean="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3600" dirty="0" smtClean="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Ссылка</a:t>
            </a:r>
            <a:r>
              <a:rPr lang="en-US" sz="3600" dirty="0" smtClean="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I'm glad to get your letter – </a:t>
            </a:r>
            <a:r>
              <a:rPr lang="ru-RU" sz="3600" dirty="0" smtClean="0">
                <a:solidFill>
                  <a:schemeClr val="accent4"/>
                </a:solidFill>
                <a:effectLst/>
                <a:latin typeface="Times New Roman" panose="02020603050405020304" pitchFamily="18" charset="0"/>
                <a:ea typeface="Calibri" panose="020F0502020204030204" pitchFamily="34" charset="0"/>
                <a:cs typeface="Times New Roman" panose="02020603050405020304" pitchFamily="18" charset="0"/>
              </a:rPr>
              <a:t>не является </a:t>
            </a:r>
            <a:r>
              <a:rPr lang="ru-RU" sz="3600" dirty="0" smtClean="0">
                <a:solidFill>
                  <a:schemeClr val="accent4"/>
                </a:solidFill>
                <a:effectLst/>
                <a:latin typeface="Times New Roman" panose="02020603050405020304" pitchFamily="18" charset="0"/>
                <a:ea typeface="Calibri" panose="020F0502020204030204" pitchFamily="34" charset="0"/>
              </a:rPr>
              <a:t>благодарностью.</a:t>
            </a:r>
            <a:endParaRPr lang="ru-RU" sz="3600" dirty="0">
              <a:solidFill>
                <a:schemeClr val="accent4"/>
              </a:solidFill>
            </a:endParaRPr>
          </a:p>
        </p:txBody>
      </p:sp>
    </p:spTree>
    <p:extLst>
      <p:ext uri="{BB962C8B-B14F-4D97-AF65-F5344CB8AC3E}">
        <p14:creationId xmlns:p14="http://schemas.microsoft.com/office/powerpoint/2010/main" val="2882928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Стратегии выполнения тестовых  заданий раздела «Письмо»</a:t>
            </a:r>
            <a:endParaRPr lang="ru-RU" dirty="0"/>
          </a:p>
        </p:txBody>
      </p:sp>
      <p:sp>
        <p:nvSpPr>
          <p:cNvPr id="3" name="Объект 2"/>
          <p:cNvSpPr>
            <a:spLocks noGrp="1"/>
          </p:cNvSpPr>
          <p:nvPr>
            <p:ph idx="1"/>
          </p:nvPr>
        </p:nvSpPr>
        <p:spPr>
          <a:xfrm>
            <a:off x="163773" y="1930400"/>
            <a:ext cx="9110229" cy="4927599"/>
          </a:xfrm>
        </p:spPr>
        <p:txBody>
          <a:bodyPr>
            <a:normAutofit/>
          </a:bodyPr>
          <a:lstStyle/>
          <a:p>
            <a:r>
              <a:rPr lang="ru-RU" sz="2000" dirty="0" smtClean="0">
                <a:solidFill>
                  <a:srgbClr val="FF0000"/>
                </a:solidFill>
                <a:latin typeface="Times New Roman" panose="02020603050405020304" pitchFamily="18" charset="0"/>
                <a:cs typeface="Times New Roman" panose="02020603050405020304" pitchFamily="18" charset="0"/>
              </a:rPr>
              <a:t>Личное письмо</a:t>
            </a:r>
          </a:p>
          <a:p>
            <a:r>
              <a:rPr lang="ru-RU" sz="2000" dirty="0" smtClean="0">
                <a:solidFill>
                  <a:srgbClr val="00B050"/>
                </a:solidFill>
                <a:latin typeface="Times New Roman" panose="02020603050405020304" pitchFamily="18" charset="0"/>
                <a:cs typeface="Times New Roman" panose="02020603050405020304" pitchFamily="18" charset="0"/>
              </a:rPr>
              <a:t>Внимательно прочитать не только инструкции, но и текст-стимул (отрывок из письма друга);</a:t>
            </a:r>
          </a:p>
          <a:p>
            <a:r>
              <a:rPr lang="ru-RU" sz="2000" dirty="0" smtClean="0">
                <a:solidFill>
                  <a:srgbClr val="00B050"/>
                </a:solidFill>
                <a:latin typeface="Times New Roman" panose="02020603050405020304" pitchFamily="18" charset="0"/>
                <a:cs typeface="Times New Roman" panose="02020603050405020304" pitchFamily="18" charset="0"/>
              </a:rPr>
              <a:t>при </a:t>
            </a:r>
            <a:r>
              <a:rPr lang="ru-RU" sz="2000" dirty="0">
                <a:solidFill>
                  <a:srgbClr val="00B050"/>
                </a:solidFill>
                <a:latin typeface="Times New Roman" panose="02020603050405020304" pitchFamily="18" charset="0"/>
                <a:cs typeface="Times New Roman" panose="02020603050405020304" pitchFamily="18" charset="0"/>
              </a:rPr>
              <a:t>ознакомлении с текстом-стимулом выделить главные вопросы, которые следует раскрыть в ответном письме; </a:t>
            </a:r>
          </a:p>
          <a:p>
            <a:r>
              <a:rPr lang="ru-RU" sz="2000" dirty="0" smtClean="0">
                <a:solidFill>
                  <a:srgbClr val="00B050"/>
                </a:solidFill>
                <a:latin typeface="Times New Roman" panose="02020603050405020304" pitchFamily="18" charset="0"/>
                <a:cs typeface="Times New Roman" panose="02020603050405020304" pitchFamily="18" charset="0"/>
              </a:rPr>
              <a:t>составить </a:t>
            </a:r>
            <a:r>
              <a:rPr lang="ru-RU" sz="2000" dirty="0">
                <a:solidFill>
                  <a:srgbClr val="00B050"/>
                </a:solidFill>
                <a:latin typeface="Times New Roman" panose="02020603050405020304" pitchFamily="18" charset="0"/>
                <a:cs typeface="Times New Roman" panose="02020603050405020304" pitchFamily="18" charset="0"/>
              </a:rPr>
              <a:t>разные типы вопросов для запроса информации; </a:t>
            </a:r>
          </a:p>
          <a:p>
            <a:r>
              <a:rPr lang="ru-RU" sz="2000" dirty="0" smtClean="0">
                <a:solidFill>
                  <a:srgbClr val="00B050"/>
                </a:solidFill>
                <a:latin typeface="Times New Roman" panose="02020603050405020304" pitchFamily="18" charset="0"/>
                <a:cs typeface="Times New Roman" panose="02020603050405020304" pitchFamily="18" charset="0"/>
              </a:rPr>
              <a:t>наметить </a:t>
            </a:r>
            <a:r>
              <a:rPr lang="ru-RU" sz="2000" dirty="0">
                <a:solidFill>
                  <a:srgbClr val="00B050"/>
                </a:solidFill>
                <a:latin typeface="Times New Roman" panose="02020603050405020304" pitchFamily="18" charset="0"/>
                <a:cs typeface="Times New Roman" panose="02020603050405020304" pitchFamily="18" charset="0"/>
              </a:rPr>
              <a:t>план своего ответного письма; </a:t>
            </a:r>
          </a:p>
          <a:p>
            <a:r>
              <a:rPr lang="ru-RU" sz="2000" dirty="0" smtClean="0">
                <a:solidFill>
                  <a:srgbClr val="00B050"/>
                </a:solidFill>
                <a:latin typeface="Times New Roman" panose="02020603050405020304" pitchFamily="18" charset="0"/>
                <a:cs typeface="Times New Roman" panose="02020603050405020304" pitchFamily="18" charset="0"/>
              </a:rPr>
              <a:t>не </a:t>
            </a:r>
            <a:r>
              <a:rPr lang="ru-RU" sz="2000" dirty="0">
                <a:solidFill>
                  <a:srgbClr val="00B050"/>
                </a:solidFill>
                <a:latin typeface="Times New Roman" panose="02020603050405020304" pitchFamily="18" charset="0"/>
                <a:cs typeface="Times New Roman" panose="02020603050405020304" pitchFamily="18" charset="0"/>
              </a:rPr>
              <a:t>забыть написать адрес и дату в правом верхнем углу письма; </a:t>
            </a:r>
          </a:p>
          <a:p>
            <a:r>
              <a:rPr lang="ru-RU" sz="2000" dirty="0" smtClean="0">
                <a:solidFill>
                  <a:srgbClr val="00B050"/>
                </a:solidFill>
                <a:latin typeface="Times New Roman" panose="02020603050405020304" pitchFamily="18" charset="0"/>
                <a:cs typeface="Times New Roman" panose="02020603050405020304" pitchFamily="18" charset="0"/>
              </a:rPr>
              <a:t>во </a:t>
            </a:r>
            <a:r>
              <a:rPr lang="ru-RU" sz="2000" dirty="0">
                <a:solidFill>
                  <a:srgbClr val="00B050"/>
                </a:solidFill>
                <a:latin typeface="Times New Roman" panose="02020603050405020304" pitchFamily="18" charset="0"/>
                <a:cs typeface="Times New Roman" panose="02020603050405020304" pitchFamily="18" charset="0"/>
              </a:rPr>
              <a:t>вступительной части письма выразить благодарность за полученное письмо и, возможно, извинение, что не сразу написан ответ; </a:t>
            </a:r>
          </a:p>
          <a:p>
            <a:r>
              <a:rPr lang="ru-RU" sz="2000" dirty="0" smtClean="0">
                <a:solidFill>
                  <a:srgbClr val="00B050"/>
                </a:solidFill>
                <a:latin typeface="Times New Roman" panose="02020603050405020304" pitchFamily="18" charset="0"/>
                <a:cs typeface="Times New Roman" panose="02020603050405020304" pitchFamily="18" charset="0"/>
              </a:rPr>
              <a:t>в </a:t>
            </a:r>
            <a:r>
              <a:rPr lang="ru-RU" sz="2000" dirty="0">
                <a:solidFill>
                  <a:srgbClr val="00B050"/>
                </a:solidFill>
                <a:latin typeface="Times New Roman" panose="02020603050405020304" pitchFamily="18" charset="0"/>
                <a:cs typeface="Times New Roman" panose="02020603050405020304" pitchFamily="18" charset="0"/>
              </a:rPr>
              <a:t>основной части письма ответить на все заданные вопросы и задать необходимые вопросы другу по переписке; </a:t>
            </a:r>
          </a:p>
          <a:p>
            <a:endParaRPr lang="ru-RU" dirty="0" smtClean="0">
              <a:solidFill>
                <a:srgbClr val="00B050"/>
              </a:solidFill>
            </a:endParaRPr>
          </a:p>
          <a:p>
            <a:pPr marL="0" indent="0">
              <a:buNone/>
            </a:pPr>
            <a:endParaRPr lang="ru-RU" dirty="0">
              <a:solidFill>
                <a:srgbClr val="00B050"/>
              </a:solidFill>
            </a:endParaRPr>
          </a:p>
        </p:txBody>
      </p:sp>
    </p:spTree>
    <p:extLst>
      <p:ext uri="{BB962C8B-B14F-4D97-AF65-F5344CB8AC3E}">
        <p14:creationId xmlns:p14="http://schemas.microsoft.com/office/powerpoint/2010/main" val="2456175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86603"/>
            <a:ext cx="8596668" cy="1643797"/>
          </a:xfrm>
        </p:spPr>
        <p:txBody>
          <a:bodyPr>
            <a:normAutofit fontScale="90000"/>
          </a:bodyPr>
          <a:lstStyle/>
          <a:p>
            <a:pPr>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Чтобы преодолеть некоторые трудности, рекомендуем при подготовке к данному заданию использовать следующие упражнения:</a:t>
            </a:r>
            <a:r>
              <a:rPr lang="ru-RU" sz="2400" dirty="0">
                <a:latin typeface="Calibri" panose="020F0502020204030204" pitchFamily="34" charset="0"/>
                <a:ea typeface="Calibri" panose="020F0502020204030204" pitchFamily="34" charset="0"/>
                <a:cs typeface="Times New Roman" panose="02020603050405020304" pitchFamily="18" charset="0"/>
              </a:rPr>
              <a:t/>
            </a:r>
            <a:br>
              <a:rPr lang="ru-RU" sz="2400" dirty="0">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Объект 2"/>
          <p:cNvSpPr>
            <a:spLocks noGrp="1"/>
          </p:cNvSpPr>
          <p:nvPr>
            <p:ph idx="1"/>
          </p:nvPr>
        </p:nvSpPr>
        <p:spPr>
          <a:xfrm>
            <a:off x="677334" y="2160589"/>
            <a:ext cx="8596668" cy="4349393"/>
          </a:xfrm>
        </p:spPr>
        <p:txBody>
          <a:bodyPr>
            <a:normAutofit lnSpcReduction="10000"/>
          </a:bodyPr>
          <a:lstStyle/>
          <a:p>
            <a:pPr algn="just">
              <a:lnSpc>
                <a:spcPct val="107000"/>
              </a:lnSpc>
            </a:pPr>
            <a:r>
              <a:rPr lang="ru-RU"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400" dirty="0" smtClean="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Ответьте следующие на вопросы</a:t>
            </a:r>
            <a:r>
              <a:rPr lang="ru-RU" sz="2400"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2400" dirty="0">
                <a:latin typeface="Times New Roman" panose="02020603050405020304" pitchFamily="18" charset="0"/>
                <a:ea typeface="Calibri" panose="020F0502020204030204" pitchFamily="34" charset="0"/>
                <a:cs typeface="Times New Roman" panose="02020603050405020304" pitchFamily="18" charset="0"/>
              </a:rPr>
              <a:t>• Какие </a:t>
            </a:r>
            <a:r>
              <a:rPr lang="ru-RU" sz="2400" dirty="0" smtClean="0">
                <a:latin typeface="Times New Roman" panose="02020603050405020304" pitchFamily="18" charset="0"/>
                <a:ea typeface="Calibri" panose="020F0502020204030204" pitchFamily="34" charset="0"/>
                <a:cs typeface="Times New Roman" panose="02020603050405020304" pitchFamily="18" charset="0"/>
              </a:rPr>
              <a:t>содержательные </a:t>
            </a:r>
            <a:r>
              <a:rPr lang="ru-RU" sz="2400" dirty="0">
                <a:latin typeface="Times New Roman" panose="02020603050405020304" pitchFamily="18" charset="0"/>
                <a:ea typeface="Calibri" panose="020F0502020204030204" pitchFamily="34" charset="0"/>
                <a:cs typeface="Times New Roman" panose="02020603050405020304" pitchFamily="18" charset="0"/>
              </a:rPr>
              <a:t>части обязательно должны быть в вашем письме?</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2400" dirty="0">
                <a:latin typeface="Times New Roman" panose="02020603050405020304" pitchFamily="18" charset="0"/>
                <a:ea typeface="Calibri" panose="020F0502020204030204" pitchFamily="34" charset="0"/>
                <a:cs typeface="Times New Roman" panose="02020603050405020304" pitchFamily="18" charset="0"/>
              </a:rPr>
              <a:t>• Какова структура написанного по-английски личного письма, с чего начинается и чем заканчивается личное письмо?</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2400" dirty="0">
                <a:latin typeface="Times New Roman" panose="02020603050405020304" pitchFamily="18" charset="0"/>
                <a:ea typeface="Calibri" panose="020F0502020204030204" pitchFamily="34" charset="0"/>
                <a:cs typeface="Times New Roman" panose="02020603050405020304" pitchFamily="18" charset="0"/>
              </a:rPr>
              <a:t>• Что должно быть написано во введении в письме? Чем должно завершаться письмо?</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2400" dirty="0">
                <a:latin typeface="Times New Roman" panose="02020603050405020304" pitchFamily="18" charset="0"/>
                <a:ea typeface="Calibri" panose="020F0502020204030204" pitchFamily="34" charset="0"/>
                <a:cs typeface="Times New Roman" panose="02020603050405020304" pitchFamily="18" charset="0"/>
              </a:rPr>
              <a:t>• Каким должно быть общее стилевое оформление личного письма: официальным (</a:t>
            </a:r>
            <a:r>
              <a:rPr lang="ru-RU" sz="2400" dirty="0" err="1">
                <a:latin typeface="Times New Roman" panose="02020603050405020304" pitchFamily="18" charset="0"/>
                <a:ea typeface="Calibri" panose="020F0502020204030204" pitchFamily="34" charset="0"/>
                <a:cs typeface="Times New Roman" panose="02020603050405020304" pitchFamily="18" charset="0"/>
              </a:rPr>
              <a:t>formal</a:t>
            </a:r>
            <a:r>
              <a:rPr lang="ru-RU" sz="2400" dirty="0">
                <a:latin typeface="Times New Roman" panose="02020603050405020304" pitchFamily="18" charset="0"/>
                <a:ea typeface="Calibri" panose="020F0502020204030204" pitchFamily="34" charset="0"/>
                <a:cs typeface="Times New Roman" panose="02020603050405020304" pitchFamily="18" charset="0"/>
              </a:rPr>
              <a:t>), неофициальным (</a:t>
            </a:r>
            <a:r>
              <a:rPr lang="ru-RU" sz="2400" dirty="0" err="1">
                <a:latin typeface="Times New Roman" panose="02020603050405020304" pitchFamily="18" charset="0"/>
                <a:ea typeface="Calibri" panose="020F0502020204030204" pitchFamily="34" charset="0"/>
                <a:cs typeface="Times New Roman" panose="02020603050405020304" pitchFamily="18" charset="0"/>
              </a:rPr>
              <a:t>informal</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364708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73206" y="450376"/>
            <a:ext cx="8693624" cy="5674502"/>
          </a:xfrm>
          <a:prstGeom prst="rect">
            <a:avLst/>
          </a:prstGeom>
        </p:spPr>
        <p:txBody>
          <a:bodyPr wrap="square">
            <a:spAutoFit/>
          </a:bodyPr>
          <a:lstStyle/>
          <a:p>
            <a:pPr marL="342900" indent="-342900" algn="just">
              <a:lnSpc>
                <a:spcPct val="107000"/>
              </a:lnSpc>
              <a:spcAft>
                <a:spcPts val="0"/>
              </a:spcAft>
              <a:buFont typeface="Wingdings" panose="05000000000000000000" pitchFamily="2" charset="2"/>
              <a:buChar char="Ø"/>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 Посчитайте количество слов в следующих фрагментах личного письма: объясните, как считаются слова.</a:t>
            </a:r>
          </a:p>
          <a:p>
            <a:pPr algn="just">
              <a:lnSpc>
                <a:spcPct val="107000"/>
              </a:lnSpc>
              <a:spcAft>
                <a:spcPts val="0"/>
              </a:spcAft>
            </a:pP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0"/>
              </a:spcAft>
              <a:buFont typeface="Wingdings" panose="05000000000000000000" pitchFamily="2" charset="2"/>
              <a:buChar char="Ø"/>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 Обозначьте на схеме названия частей личного письма.</a:t>
            </a:r>
          </a:p>
          <a:p>
            <a:pPr algn="just">
              <a:lnSpc>
                <a:spcPct val="107000"/>
              </a:lnSpc>
              <a:spcAft>
                <a:spcPts val="0"/>
              </a:spcAft>
            </a:pP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0"/>
              </a:spcAft>
              <a:buFont typeface="Wingdings" panose="05000000000000000000" pitchFamily="2" charset="2"/>
              <a:buChar char="Ø"/>
            </a:pPr>
            <a:r>
              <a:rPr lang="ru-RU" sz="200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smtClean="0">
                <a:latin typeface="Times New Roman" panose="02020603050405020304" pitchFamily="18" charset="0"/>
                <a:ea typeface="Calibri" panose="020F0502020204030204" pitchFamily="34" charset="0"/>
                <a:cs typeface="Times New Roman" panose="02020603050405020304" pitchFamily="18" charset="0"/>
              </a:rPr>
              <a:t>Вы</a:t>
            </a:r>
            <a:r>
              <a:rPr lang="ru-RU" sz="2000" smtClean="0">
                <a:effectLst/>
                <a:latin typeface="Times New Roman" panose="02020603050405020304" pitchFamily="18" charset="0"/>
                <a:ea typeface="Calibri" panose="020F0502020204030204" pitchFamily="34" charset="0"/>
                <a:cs typeface="Times New Roman" panose="02020603050405020304" pitchFamily="18" charset="0"/>
              </a:rPr>
              <a:t>делите</a:t>
            </a: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 какие части личного письма обусловлены стремлением соблюсти нормы вежливости, принятые в англоязычных странах.</a:t>
            </a:r>
          </a:p>
          <a:p>
            <a:pPr algn="just">
              <a:lnSpc>
                <a:spcPct val="107000"/>
              </a:lnSpc>
              <a:spcAft>
                <a:spcPts val="0"/>
              </a:spcAft>
            </a:pP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0"/>
              </a:spcAft>
              <a:buFont typeface="Wingdings" panose="05000000000000000000" pitchFamily="2" charset="2"/>
              <a:buChar char="Ø"/>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 Определите, в каких частях письма наиболее явно проявляется его неофициальный стиль? Что указывает на это?</a:t>
            </a:r>
          </a:p>
          <a:p>
            <a:pPr algn="just">
              <a:lnSpc>
                <a:spcPct val="107000"/>
              </a:lnSpc>
              <a:spcAft>
                <a:spcPts val="0"/>
              </a:spcAft>
            </a:pP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0"/>
              </a:spcAft>
              <a:buFont typeface="Wingdings" panose="05000000000000000000" pitchFamily="2" charset="2"/>
              <a:buChar char="Ø"/>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 Выберите обращения, которые могут быть использованы в </a:t>
            </a:r>
            <a:r>
              <a:rPr lang="ru-RU" sz="2000" dirty="0" err="1" smtClean="0">
                <a:effectLst/>
                <a:latin typeface="Times New Roman" panose="02020603050405020304" pitchFamily="18" charset="0"/>
                <a:ea typeface="Calibri" panose="020F0502020204030204" pitchFamily="34" charset="0"/>
                <a:cs typeface="Times New Roman" panose="02020603050405020304" pitchFamily="18" charset="0"/>
              </a:rPr>
              <a:t>личписьме</a:t>
            </a: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 обоснуйте Ваш выбор.</a:t>
            </a:r>
          </a:p>
          <a:p>
            <a:pPr algn="just">
              <a:lnSpc>
                <a:spcPct val="107000"/>
              </a:lnSpc>
              <a:spcAft>
                <a:spcPts val="0"/>
              </a:spcAft>
            </a:pP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0"/>
              </a:spcAft>
              <a:buFont typeface="Wingdings" panose="05000000000000000000" pitchFamily="2" charset="2"/>
              <a:buChar char="Ø"/>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 Выберите завершающие фразы, которые могут быть использованы в личном письме.</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Обоснуйте Ваш выбор.</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0232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6603" y="191069"/>
            <a:ext cx="8857397" cy="5605317"/>
          </a:xfrm>
          <a:prstGeom prst="rect">
            <a:avLst/>
          </a:prstGeom>
        </p:spPr>
        <p:txBody>
          <a:bodyPr wrap="square">
            <a:spAutoFit/>
          </a:bodyPr>
          <a:lstStyle/>
          <a:p>
            <a:pPr marL="342900" indent="-342900" algn="just">
              <a:lnSpc>
                <a:spcPct val="107000"/>
              </a:lnSpc>
              <a:spcAft>
                <a:spcPts val="0"/>
              </a:spcAft>
              <a:buFont typeface="Wingdings" panose="05000000000000000000" pitchFamily="2" charset="2"/>
              <a:buChar char="Ø"/>
            </a:pP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 Добавьте слова и словосочетания (не менее трех) к следующим группам </a:t>
            </a:r>
            <a:endParaRPr lang="ru-RU"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 Упоминание о дальнейших контактах:….</a:t>
            </a:r>
            <a:endParaRPr lang="ru-RU"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 Завершающая фраза:…</a:t>
            </a:r>
            <a:endParaRPr lang="ru-RU"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0"/>
              </a:spcAft>
              <a:buFont typeface="Wingdings" panose="05000000000000000000" pitchFamily="2" charset="2"/>
              <a:buChar char="Ø"/>
            </a:pP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 Соотнесите компоненты личного письма и предложения из письма.</a:t>
            </a:r>
            <a:endParaRPr lang="ru-RU"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0"/>
              </a:spcAft>
              <a:buFont typeface="Wingdings" panose="05000000000000000000" pitchFamily="2" charset="2"/>
              <a:buChar char="Ø"/>
            </a:pP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 Расставьте предложения в письме в нужном порядке.</a:t>
            </a:r>
            <a:endParaRPr lang="ru-RU"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0"/>
              </a:spcAft>
              <a:buFont typeface="Wingdings" panose="05000000000000000000" pitchFamily="2" charset="2"/>
              <a:buChar char="Ø"/>
            </a:pP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 Дополните предложения связующими словами. Возможны ли другие варианты? Какие?</a:t>
            </a:r>
            <a:endParaRPr lang="ru-RU"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0"/>
              </a:spcAft>
              <a:buFont typeface="Wingdings" panose="05000000000000000000" pitchFamily="2" charset="2"/>
              <a:buChar char="Ø"/>
            </a:pP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 Дополните предложения прилагательными. Возможны ли другие варианты? Какие?</a:t>
            </a:r>
            <a:endParaRPr lang="ru-RU"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0"/>
              </a:spcAft>
              <a:buFont typeface="Wingdings" panose="05000000000000000000" pitchFamily="2" charset="2"/>
              <a:buChar char="Ø"/>
            </a:pP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 Напишите ответы на следующие вопросы друга по переписке.</a:t>
            </a:r>
            <a:endParaRPr lang="ru-RU"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0"/>
              </a:spcAft>
              <a:buFont typeface="Wingdings" panose="05000000000000000000" pitchFamily="2" charset="2"/>
              <a:buChar char="Ø"/>
            </a:pP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 Задайте три вопроса другу по переписке, опираясь на письмо-стимул, и т.д.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27198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0125" y="251207"/>
            <a:ext cx="11818962" cy="6771084"/>
          </a:xfrm>
          <a:prstGeom prst="rect">
            <a:avLst/>
          </a:prstGeom>
        </p:spPr>
        <p:txBody>
          <a:bodyPr wrap="square">
            <a:spAutoFit/>
          </a:bodyPr>
          <a:lstStyle/>
          <a:p>
            <a:r>
              <a:rPr lang="ru-RU" sz="1400" b="1" dirty="0">
                <a:solidFill>
                  <a:srgbClr val="000000"/>
                </a:solidFill>
                <a:latin typeface="Times New Roman" panose="02020603050405020304" pitchFamily="18" charset="0"/>
              </a:rPr>
              <a:t>Основная литература </a:t>
            </a:r>
            <a:endParaRPr lang="ru-RU" sz="1500" dirty="0">
              <a:solidFill>
                <a:srgbClr val="000000"/>
              </a:solidFill>
              <a:latin typeface="Times New Roman" panose="02020603050405020304" pitchFamily="18" charset="0"/>
            </a:endParaRPr>
          </a:p>
          <a:p>
            <a:r>
              <a:rPr lang="ru-RU" sz="1500" dirty="0">
                <a:solidFill>
                  <a:srgbClr val="000000"/>
                </a:solidFill>
                <a:latin typeface="Times New Roman" panose="02020603050405020304" pitchFamily="18" charset="0"/>
              </a:rPr>
              <a:t>1 Кодификатор элементов содержания по английскому языку для составления контрольно-измерительных материалов единого государственного экзамена 2017 г. – </a:t>
            </a:r>
            <a:r>
              <a:rPr lang="ru-RU" sz="1500" dirty="0" err="1">
                <a:solidFill>
                  <a:srgbClr val="000000"/>
                </a:solidFill>
                <a:latin typeface="Times New Roman" panose="02020603050405020304" pitchFamily="18" charset="0"/>
              </a:rPr>
              <a:t>www</a:t>
            </a:r>
            <a:r>
              <a:rPr lang="ru-RU" sz="1500" dirty="0">
                <a:solidFill>
                  <a:srgbClr val="000000"/>
                </a:solidFill>
                <a:latin typeface="Times New Roman" panose="02020603050405020304" pitchFamily="18" charset="0"/>
              </a:rPr>
              <a:t>. fipi.org </a:t>
            </a:r>
          </a:p>
          <a:p>
            <a:r>
              <a:rPr lang="ru-RU" sz="1500" dirty="0">
                <a:solidFill>
                  <a:srgbClr val="000000"/>
                </a:solidFill>
                <a:latin typeface="Times New Roman" panose="02020603050405020304" pitchFamily="18" charset="0"/>
              </a:rPr>
              <a:t>2 Спецификация экзаменационной работы по иностранным языкам для выпускников ХI (XII) классов общеобразовательных учреждений 2017 г. – </a:t>
            </a:r>
            <a:r>
              <a:rPr lang="ru-RU" sz="1500" dirty="0" err="1">
                <a:solidFill>
                  <a:srgbClr val="000000"/>
                </a:solidFill>
                <a:latin typeface="Times New Roman" panose="02020603050405020304" pitchFamily="18" charset="0"/>
              </a:rPr>
              <a:t>www</a:t>
            </a:r>
            <a:r>
              <a:rPr lang="ru-RU" sz="1500" dirty="0">
                <a:solidFill>
                  <a:srgbClr val="000000"/>
                </a:solidFill>
                <a:latin typeface="Times New Roman" panose="02020603050405020304" pitchFamily="18" charset="0"/>
              </a:rPr>
              <a:t>. fipi.org </a:t>
            </a:r>
          </a:p>
          <a:p>
            <a:r>
              <a:rPr lang="ru-RU" sz="1500" dirty="0">
                <a:solidFill>
                  <a:srgbClr val="000000"/>
                </a:solidFill>
                <a:latin typeface="Times New Roman" panose="02020603050405020304" pitchFamily="18" charset="0"/>
              </a:rPr>
              <a:t>3 Федеральный компонент государственных образовательных стандартов начального общего, основного общего и среднего (полного) общего образования. – М.: </a:t>
            </a:r>
            <a:r>
              <a:rPr lang="ru-RU" sz="1500" dirty="0" err="1">
                <a:solidFill>
                  <a:srgbClr val="000000"/>
                </a:solidFill>
                <a:latin typeface="Times New Roman" panose="02020603050405020304" pitchFamily="18" charset="0"/>
              </a:rPr>
              <a:t>Астрель</a:t>
            </a:r>
            <a:r>
              <a:rPr lang="ru-RU" sz="1500" dirty="0">
                <a:solidFill>
                  <a:srgbClr val="000000"/>
                </a:solidFill>
                <a:latin typeface="Times New Roman" panose="02020603050405020304" pitchFamily="18" charset="0"/>
              </a:rPr>
              <a:t>, 2004. </a:t>
            </a:r>
          </a:p>
          <a:p>
            <a:r>
              <a:rPr lang="ru-RU" sz="1500" dirty="0">
                <a:solidFill>
                  <a:srgbClr val="000000"/>
                </a:solidFill>
                <a:latin typeface="Times New Roman" panose="02020603050405020304" pitchFamily="18" charset="0"/>
              </a:rPr>
              <a:t>4 Вербицкая М.В., Махмурян К.С., Симкин В.Н. Методические рекомендации по некоторым аспектам совершенствования преподавания английского языка (на основе анализа типичных затруднений выпускников при выполнении заданий ЕГЭ 2014-2016 </a:t>
            </a:r>
            <a:r>
              <a:rPr lang="ru-RU" sz="1500" dirty="0" err="1">
                <a:solidFill>
                  <a:srgbClr val="000000"/>
                </a:solidFill>
                <a:latin typeface="Times New Roman" panose="02020603050405020304" pitchFamily="18" charset="0"/>
              </a:rPr>
              <a:t>гг</a:t>
            </a:r>
            <a:r>
              <a:rPr lang="ru-RU" sz="1500" dirty="0">
                <a:solidFill>
                  <a:srgbClr val="000000"/>
                </a:solidFill>
                <a:latin typeface="Times New Roman" panose="02020603050405020304" pitchFamily="18" charset="0"/>
              </a:rPr>
              <a:t>). – http://www.fipi.ru/ege-i-gve-11/analiticheskie-i-metodicheskie-materialy </a:t>
            </a:r>
          </a:p>
          <a:p>
            <a:r>
              <a:rPr lang="ru-RU" sz="1500" dirty="0">
                <a:solidFill>
                  <a:srgbClr val="000000"/>
                </a:solidFill>
                <a:latin typeface="Times New Roman" panose="02020603050405020304" pitchFamily="18" charset="0"/>
              </a:rPr>
              <a:t>5 Вербицкая М.В., Махмурян К.С., Симкин В.Н. Методические рекомендации по подготовке к разделам «Грамматика и лексика» и «Письмо» ЕГЭ по английскому языку. – Иностранные языки в школе, 2014, №2. С.52-59 </a:t>
            </a:r>
          </a:p>
          <a:p>
            <a:r>
              <a:rPr lang="ru-RU" sz="1500" dirty="0">
                <a:solidFill>
                  <a:srgbClr val="000000"/>
                </a:solidFill>
                <a:latin typeface="Times New Roman" panose="02020603050405020304" pitchFamily="18" charset="0"/>
              </a:rPr>
              <a:t>6 Вербицкая М.В., Махмурян К.С. ЕГЭ. Английский язык: актив-тренинг: А, В, С. – М.: Национальное образование, 2014. С. </a:t>
            </a:r>
          </a:p>
          <a:p>
            <a:r>
              <a:rPr lang="ru-RU" sz="1500" dirty="0">
                <a:solidFill>
                  <a:srgbClr val="000000"/>
                </a:solidFill>
                <a:latin typeface="Times New Roman" panose="02020603050405020304" pitchFamily="18" charset="0"/>
              </a:rPr>
              <a:t>7 Вербицкая М.В., Нечаева Е.Н. Оптимальный банк заданий для подготовки к ЕГЭ. Единый государственный экзамен 2015. Английский язык. – М: Интеллект Центр, 2015 </a:t>
            </a:r>
          </a:p>
          <a:p>
            <a:r>
              <a:rPr lang="ru-RU" sz="1500" dirty="0">
                <a:solidFill>
                  <a:srgbClr val="000000"/>
                </a:solidFill>
                <a:latin typeface="Times New Roman" panose="02020603050405020304" pitchFamily="18" charset="0"/>
              </a:rPr>
              <a:t>8 Вербицкая М.В., </a:t>
            </a:r>
            <a:r>
              <a:rPr lang="ru-RU" sz="1500" dirty="0" err="1">
                <a:solidFill>
                  <a:srgbClr val="000000"/>
                </a:solidFill>
                <a:latin typeface="Times New Roman" panose="02020603050405020304" pitchFamily="18" charset="0"/>
              </a:rPr>
              <a:t>Миндрул</a:t>
            </a:r>
            <a:r>
              <a:rPr lang="ru-RU" sz="1500" dirty="0">
                <a:solidFill>
                  <a:srgbClr val="000000"/>
                </a:solidFill>
                <a:latin typeface="Times New Roman" panose="02020603050405020304" pitchFamily="18" charset="0"/>
              </a:rPr>
              <a:t> О.С. Английский язык: Практический справочник для подготовки к ЕГЭ: 10-11 классы. – М: </a:t>
            </a:r>
            <a:r>
              <a:rPr lang="ru-RU" sz="1500" dirty="0" err="1">
                <a:solidFill>
                  <a:srgbClr val="000000"/>
                </a:solidFill>
                <a:latin typeface="Times New Roman" panose="02020603050405020304" pitchFamily="18" charset="0"/>
              </a:rPr>
              <a:t>Астрель</a:t>
            </a:r>
            <a:r>
              <a:rPr lang="ru-RU" sz="1500" dirty="0">
                <a:solidFill>
                  <a:srgbClr val="000000"/>
                </a:solidFill>
                <a:latin typeface="Times New Roman" panose="02020603050405020304" pitchFamily="18" charset="0"/>
              </a:rPr>
              <a:t>, 2014. С. 230-247 </a:t>
            </a:r>
          </a:p>
          <a:p>
            <a:r>
              <a:rPr lang="ru-RU" sz="1500" dirty="0">
                <a:solidFill>
                  <a:srgbClr val="000000"/>
                </a:solidFill>
                <a:latin typeface="Times New Roman" panose="02020603050405020304" pitchFamily="18" charset="0"/>
              </a:rPr>
              <a:t>9 Вербицкая М.В., Махмурян К.С. Пособие по подготовке экспертов ЕГЭ по английскому языку. Раздел «Письмо».– М.: МИОО, 2014 г. </a:t>
            </a:r>
          </a:p>
          <a:p>
            <a:r>
              <a:rPr lang="ru-RU" sz="1500" dirty="0">
                <a:solidFill>
                  <a:srgbClr val="000000"/>
                </a:solidFill>
                <a:latin typeface="Times New Roman" panose="02020603050405020304" pitchFamily="18" charset="0"/>
              </a:rPr>
              <a:t>10 Вербицкая М.В., Махмурян К.С. ЕГЭ 2012. Английский язык. Тренировочные задания. – М.: ЭКСМО, 2012. </a:t>
            </a:r>
          </a:p>
          <a:p>
            <a:r>
              <a:rPr lang="ru-RU" sz="1500" dirty="0">
                <a:solidFill>
                  <a:srgbClr val="000000"/>
                </a:solidFill>
                <a:latin typeface="Times New Roman" panose="02020603050405020304" pitchFamily="18" charset="0"/>
              </a:rPr>
              <a:t>11 </a:t>
            </a:r>
            <a:r>
              <a:rPr lang="ru-RU" sz="1500" dirty="0" err="1">
                <a:solidFill>
                  <a:srgbClr val="000000"/>
                </a:solidFill>
                <a:latin typeface="Times New Roman" panose="02020603050405020304" pitchFamily="18" charset="0"/>
              </a:rPr>
              <a:t>Макнамара</a:t>
            </a:r>
            <a:r>
              <a:rPr lang="ru-RU" sz="1500" dirty="0">
                <a:solidFill>
                  <a:srgbClr val="000000"/>
                </a:solidFill>
                <a:latin typeface="Times New Roman" panose="02020603050405020304" pitchFamily="18" charset="0"/>
              </a:rPr>
              <a:t> Т. Языковое тестирование. OUP-</a:t>
            </a:r>
            <a:r>
              <a:rPr lang="ru-RU" sz="1500" dirty="0" err="1">
                <a:solidFill>
                  <a:srgbClr val="000000"/>
                </a:solidFill>
                <a:latin typeface="Times New Roman" panose="02020603050405020304" pitchFamily="18" charset="0"/>
              </a:rPr>
              <a:t>Relod</a:t>
            </a:r>
            <a:r>
              <a:rPr lang="ru-RU" sz="1500" dirty="0">
                <a:solidFill>
                  <a:srgbClr val="000000"/>
                </a:solidFill>
                <a:latin typeface="Times New Roman" panose="02020603050405020304" pitchFamily="18" charset="0"/>
              </a:rPr>
              <a:t>, 2005. </a:t>
            </a:r>
          </a:p>
          <a:p>
            <a:r>
              <a:rPr lang="ru-RU" sz="1500" dirty="0">
                <a:solidFill>
                  <a:srgbClr val="000000"/>
                </a:solidFill>
                <a:latin typeface="Times New Roman" panose="02020603050405020304" pitchFamily="18" charset="0"/>
              </a:rPr>
              <a:t>12 Методические рекомендации по некоторым аспектам совершенствования преподавания английского языка (на основе анализа типичных затруднений выпускников при выполнении заданий ЕГЭ). Статья (авторы: Вербицкая М.В., Махмурян К.С., Симкин В.Н.) Иностранные языки в школе, 2015, №1. С. 3-9. </a:t>
            </a:r>
          </a:p>
          <a:p>
            <a:r>
              <a:rPr lang="ru-RU" sz="1500" dirty="0">
                <a:solidFill>
                  <a:srgbClr val="000000"/>
                </a:solidFill>
                <a:latin typeface="Times New Roman" panose="02020603050405020304" pitchFamily="18" charset="0"/>
              </a:rPr>
              <a:t>13 Методические рекомендации по некоторым аспектам совершенствования преподавания английского языка (на основе анализа типичных затруднений выпускников при выполнении заданий ЕГЭ) (продолжение). Статья. (авторы: Вербицкая М.В., Махмурян К.С., Симкин В.Н.) Иностранные языки в школе, 2015, №2. С. 2-15. </a:t>
            </a:r>
          </a:p>
          <a:p>
            <a:r>
              <a:rPr lang="ru-RU" sz="1500" dirty="0">
                <a:solidFill>
                  <a:srgbClr val="000000"/>
                </a:solidFill>
                <a:latin typeface="Times New Roman" panose="02020603050405020304" pitchFamily="18" charset="0"/>
              </a:rPr>
              <a:t>14 Методические рекомендации по совершенствованию подготовки к ЕГЭ по иностранным языкам (подготовлены на основе анализа типичных ошибок участников ЕГЭ 2016 года). Статья (авторы: Вербицкая М.В., Махмурян К.С., Симкин В.Н.) Иностранные языки в школе, 2015, №10. С. </a:t>
            </a:r>
            <a:r>
              <a:rPr lang="ru-RU" sz="1500" dirty="0" smtClean="0">
                <a:solidFill>
                  <a:srgbClr val="000000"/>
                </a:solidFill>
                <a:latin typeface="Times New Roman" panose="02020603050405020304" pitchFamily="18" charset="0"/>
              </a:rPr>
              <a:t>2-14.</a:t>
            </a:r>
            <a:endParaRPr lang="ru-RU" sz="15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894802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6603" y="259307"/>
            <a:ext cx="8857397" cy="5632311"/>
          </a:xfrm>
          <a:prstGeom prst="rect">
            <a:avLst/>
          </a:prstGeom>
        </p:spPr>
        <p:txBody>
          <a:bodyPr wrap="square">
            <a:spAutoFit/>
          </a:bodyPr>
          <a:lstStyle/>
          <a:p>
            <a:endParaRPr lang="ru-RU" sz="2400" dirty="0">
              <a:solidFill>
                <a:srgbClr val="000000"/>
              </a:solidFill>
              <a:latin typeface="Times New Roman" panose="02020603050405020304" pitchFamily="18" charset="0"/>
            </a:endParaRPr>
          </a:p>
          <a:p>
            <a:pPr marL="342900" indent="-342900">
              <a:buFont typeface="Wingdings" panose="05000000000000000000" pitchFamily="2" charset="2"/>
              <a:buChar char="Ø"/>
            </a:pPr>
            <a:r>
              <a:rPr lang="ru-RU" sz="2400" dirty="0">
                <a:solidFill>
                  <a:srgbClr val="00B050"/>
                </a:solidFill>
                <a:latin typeface="Times New Roman" panose="02020603050405020304" pitchFamily="18" charset="0"/>
              </a:rPr>
              <a:t>в заключительной части письма упомянуть о будущих контактах</a:t>
            </a:r>
            <a:r>
              <a:rPr lang="ru-RU" sz="2400" dirty="0" smtClean="0">
                <a:solidFill>
                  <a:srgbClr val="00B050"/>
                </a:solidFill>
                <a:latin typeface="Times New Roman" panose="02020603050405020304" pitchFamily="18" charset="0"/>
              </a:rPr>
              <a:t>,</a:t>
            </a:r>
          </a:p>
          <a:p>
            <a:endParaRPr lang="ru-RU" sz="2400" dirty="0">
              <a:solidFill>
                <a:srgbClr val="00B050"/>
              </a:solidFill>
              <a:latin typeface="Times New Roman" panose="02020603050405020304" pitchFamily="18" charset="0"/>
            </a:endParaRPr>
          </a:p>
          <a:p>
            <a:pPr marL="342900" indent="-342900">
              <a:buFont typeface="Wingdings" panose="05000000000000000000" pitchFamily="2" charset="2"/>
              <a:buChar char="Ø"/>
            </a:pPr>
            <a:r>
              <a:rPr lang="ru-RU" sz="2400" dirty="0" smtClean="0">
                <a:solidFill>
                  <a:srgbClr val="00B050"/>
                </a:solidFill>
                <a:latin typeface="Times New Roman" panose="02020603050405020304" pitchFamily="18" charset="0"/>
              </a:rPr>
              <a:t> </a:t>
            </a:r>
            <a:r>
              <a:rPr lang="ru-RU" sz="2400" dirty="0">
                <a:solidFill>
                  <a:srgbClr val="00B050"/>
                </a:solidFill>
                <a:latin typeface="Times New Roman" panose="02020603050405020304" pitchFamily="18" charset="0"/>
              </a:rPr>
              <a:t>подписать письмо; </a:t>
            </a:r>
          </a:p>
          <a:p>
            <a:pPr marL="342900" indent="-342900">
              <a:buFont typeface="Wingdings" panose="05000000000000000000" pitchFamily="2" charset="2"/>
              <a:buChar char="Ø"/>
            </a:pPr>
            <a:r>
              <a:rPr lang="ru-RU" sz="2400" dirty="0" smtClean="0">
                <a:solidFill>
                  <a:srgbClr val="00B050"/>
                </a:solidFill>
                <a:latin typeface="Times New Roman" panose="02020603050405020304" pitchFamily="18" charset="0"/>
              </a:rPr>
              <a:t>правильно </a:t>
            </a:r>
            <a:r>
              <a:rPr lang="ru-RU" sz="2400" dirty="0">
                <a:solidFill>
                  <a:srgbClr val="00B050"/>
                </a:solidFill>
                <a:latin typeface="Times New Roman" panose="02020603050405020304" pitchFamily="18" charset="0"/>
              </a:rPr>
              <a:t>использовать языковые средства; </a:t>
            </a:r>
            <a:endParaRPr lang="ru-RU" sz="2400" dirty="0" smtClean="0">
              <a:solidFill>
                <a:srgbClr val="00B050"/>
              </a:solidFill>
              <a:latin typeface="Times New Roman" panose="02020603050405020304" pitchFamily="18" charset="0"/>
            </a:endParaRPr>
          </a:p>
          <a:p>
            <a:endParaRPr lang="ru-RU" sz="2400" dirty="0">
              <a:solidFill>
                <a:srgbClr val="00B050"/>
              </a:solidFill>
              <a:latin typeface="Times New Roman" panose="02020603050405020304" pitchFamily="18" charset="0"/>
            </a:endParaRPr>
          </a:p>
          <a:p>
            <a:pPr marL="342900" indent="-342900">
              <a:buFont typeface="Wingdings" panose="05000000000000000000" pitchFamily="2" charset="2"/>
              <a:buChar char="Ø"/>
            </a:pPr>
            <a:r>
              <a:rPr lang="ru-RU" sz="2400" dirty="0">
                <a:solidFill>
                  <a:srgbClr val="00B050"/>
                </a:solidFill>
                <a:latin typeface="Times New Roman" panose="02020603050405020304" pitchFamily="18" charset="0"/>
              </a:rPr>
              <a:t>п</a:t>
            </a:r>
            <a:r>
              <a:rPr lang="ru-RU" sz="2400" dirty="0" smtClean="0">
                <a:solidFill>
                  <a:srgbClr val="00B050"/>
                </a:solidFill>
                <a:latin typeface="Times New Roman" panose="02020603050405020304" pitchFamily="18" charset="0"/>
              </a:rPr>
              <a:t>роверить:</a:t>
            </a:r>
          </a:p>
          <a:p>
            <a:endParaRPr lang="ru-RU" sz="2400" dirty="0">
              <a:solidFill>
                <a:srgbClr val="00B050"/>
              </a:solidFill>
              <a:latin typeface="Times New Roman" panose="02020603050405020304" pitchFamily="18" charset="0"/>
            </a:endParaRPr>
          </a:p>
          <a:p>
            <a:r>
              <a:rPr lang="ru-RU" sz="2400" dirty="0">
                <a:solidFill>
                  <a:srgbClr val="00B050"/>
                </a:solidFill>
                <a:latin typeface="Times New Roman" panose="02020603050405020304" pitchFamily="18" charset="0"/>
              </a:rPr>
              <a:t>– соответствие содержания своего ответного письма письму-стимулу (поставленным коммуникативным задачам), </a:t>
            </a:r>
            <a:endParaRPr lang="ru-RU" sz="2400" dirty="0" smtClean="0">
              <a:solidFill>
                <a:srgbClr val="00B050"/>
              </a:solidFill>
              <a:latin typeface="Times New Roman" panose="02020603050405020304" pitchFamily="18" charset="0"/>
            </a:endParaRPr>
          </a:p>
          <a:p>
            <a:endParaRPr lang="ru-RU" sz="2400" dirty="0">
              <a:solidFill>
                <a:srgbClr val="00B050"/>
              </a:solidFill>
              <a:latin typeface="Times New Roman" panose="02020603050405020304" pitchFamily="18" charset="0"/>
            </a:endParaRPr>
          </a:p>
          <a:p>
            <a:r>
              <a:rPr lang="ru-RU" sz="2400" dirty="0">
                <a:solidFill>
                  <a:srgbClr val="00B050"/>
                </a:solidFill>
                <a:latin typeface="Times New Roman" panose="02020603050405020304" pitchFamily="18" charset="0"/>
              </a:rPr>
              <a:t>– правильность организации и логичность текста; </a:t>
            </a:r>
            <a:endParaRPr lang="ru-RU" sz="2400" dirty="0" smtClean="0">
              <a:solidFill>
                <a:srgbClr val="00B050"/>
              </a:solidFill>
              <a:latin typeface="Times New Roman" panose="02020603050405020304" pitchFamily="18" charset="0"/>
            </a:endParaRPr>
          </a:p>
          <a:p>
            <a:endParaRPr lang="ru-RU" sz="2400" dirty="0">
              <a:solidFill>
                <a:srgbClr val="00B050"/>
              </a:solidFill>
              <a:latin typeface="Times New Roman" panose="02020603050405020304" pitchFamily="18" charset="0"/>
            </a:endParaRPr>
          </a:p>
          <a:p>
            <a:r>
              <a:rPr lang="ru-RU" sz="2400" dirty="0">
                <a:solidFill>
                  <a:srgbClr val="00B050"/>
                </a:solidFill>
                <a:latin typeface="Times New Roman" panose="02020603050405020304" pitchFamily="18" charset="0"/>
              </a:rPr>
              <a:t>– правильность языкового оформления текста. </a:t>
            </a:r>
            <a:endParaRPr lang="ru-RU" sz="2400" dirty="0">
              <a:solidFill>
                <a:srgbClr val="00B050"/>
              </a:solidFill>
            </a:endParaRPr>
          </a:p>
        </p:txBody>
      </p:sp>
    </p:spTree>
    <p:extLst>
      <p:ext uri="{BB962C8B-B14F-4D97-AF65-F5344CB8AC3E}">
        <p14:creationId xmlns:p14="http://schemas.microsoft.com/office/powerpoint/2010/main" val="3210504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9182" y="1"/>
            <a:ext cx="9034818" cy="6986528"/>
          </a:xfrm>
          <a:prstGeom prst="rect">
            <a:avLst/>
          </a:prstGeom>
        </p:spPr>
        <p:txBody>
          <a:bodyPr wrap="square">
            <a:spAutoFit/>
          </a:bodyPr>
          <a:lstStyle/>
          <a:p>
            <a:r>
              <a:rPr lang="ru-RU" sz="2800" b="1" dirty="0">
                <a:solidFill>
                  <a:schemeClr val="accent4"/>
                </a:solidFill>
                <a:latin typeface="Times New Roman" panose="02020603050405020304" pitchFamily="18" charset="0"/>
              </a:rPr>
              <a:t>Личное письмо: </a:t>
            </a:r>
            <a:endParaRPr lang="ru-RU" sz="2800" dirty="0">
              <a:solidFill>
                <a:schemeClr val="accent4"/>
              </a:solidFill>
              <a:latin typeface="Times New Roman" panose="02020603050405020304" pitchFamily="18" charset="0"/>
            </a:endParaRPr>
          </a:p>
          <a:p>
            <a:r>
              <a:rPr lang="ru-RU" sz="2800" dirty="0">
                <a:solidFill>
                  <a:srgbClr val="00B050"/>
                </a:solidFill>
                <a:latin typeface="Comic Sans MS" panose="030F0702030302020204" pitchFamily="66" charset="0"/>
              </a:rPr>
              <a:t>• </a:t>
            </a:r>
            <a:r>
              <a:rPr lang="ru-RU" sz="2800" dirty="0">
                <a:solidFill>
                  <a:srgbClr val="00B050"/>
                </a:solidFill>
                <a:latin typeface="Times New Roman" panose="02020603050405020304" pitchFamily="18" charset="0"/>
              </a:rPr>
              <a:t>адрес (вверху, в правой стороне); лучше – краткий (город, страна); </a:t>
            </a:r>
          </a:p>
          <a:p>
            <a:r>
              <a:rPr lang="ru-RU" sz="2800" dirty="0">
                <a:solidFill>
                  <a:srgbClr val="00B050"/>
                </a:solidFill>
                <a:latin typeface="Comic Sans MS" panose="030F0702030302020204" pitchFamily="66" charset="0"/>
              </a:rPr>
              <a:t>• </a:t>
            </a:r>
            <a:r>
              <a:rPr lang="ru-RU" sz="2800" dirty="0">
                <a:solidFill>
                  <a:srgbClr val="00B050"/>
                </a:solidFill>
                <a:latin typeface="Times New Roman" panose="02020603050405020304" pitchFamily="18" charset="0"/>
              </a:rPr>
              <a:t>дата (под адресом); </a:t>
            </a:r>
          </a:p>
          <a:p>
            <a:r>
              <a:rPr lang="ru-RU" sz="2800" dirty="0">
                <a:solidFill>
                  <a:srgbClr val="00B050"/>
                </a:solidFill>
                <a:latin typeface="Comic Sans MS" panose="030F0702030302020204" pitchFamily="66" charset="0"/>
              </a:rPr>
              <a:t>• </a:t>
            </a:r>
            <a:r>
              <a:rPr lang="ru-RU" sz="2800" dirty="0">
                <a:solidFill>
                  <a:srgbClr val="00B050"/>
                </a:solidFill>
                <a:latin typeface="Times New Roman" panose="02020603050405020304" pitchFamily="18" charset="0"/>
              </a:rPr>
              <a:t>обращение (слева, на отдельной строке); </a:t>
            </a:r>
          </a:p>
          <a:p>
            <a:r>
              <a:rPr lang="ru-RU" sz="2800" dirty="0">
                <a:solidFill>
                  <a:srgbClr val="00B050"/>
                </a:solidFill>
                <a:latin typeface="Comic Sans MS" panose="030F0702030302020204" pitchFamily="66" charset="0"/>
              </a:rPr>
              <a:t>• </a:t>
            </a:r>
            <a:r>
              <a:rPr lang="ru-RU" sz="2800" dirty="0">
                <a:solidFill>
                  <a:srgbClr val="00B050"/>
                </a:solidFill>
                <a:latin typeface="Times New Roman" panose="02020603050405020304" pitchFamily="18" charset="0"/>
              </a:rPr>
              <a:t>ссылка на предыдущие контакты, т. е. благодарность за полученное письмо (начало письма); возможно, извинение, что не ответил раньше (после благодарности); </a:t>
            </a:r>
          </a:p>
          <a:p>
            <a:r>
              <a:rPr lang="ru-RU" sz="2800" dirty="0">
                <a:solidFill>
                  <a:srgbClr val="00B050"/>
                </a:solidFill>
                <a:latin typeface="Comic Sans MS" panose="030F0702030302020204" pitchFamily="66" charset="0"/>
              </a:rPr>
              <a:t>• </a:t>
            </a:r>
            <a:r>
              <a:rPr lang="ru-RU" sz="2800" dirty="0">
                <a:solidFill>
                  <a:srgbClr val="00B050"/>
                </a:solidFill>
                <a:latin typeface="Times New Roman" panose="02020603050405020304" pitchFamily="18" charset="0"/>
              </a:rPr>
              <a:t>основная часть (ответы на вопросы зарубежного друга); </a:t>
            </a:r>
          </a:p>
          <a:p>
            <a:r>
              <a:rPr lang="ru-RU" sz="2800" dirty="0">
                <a:solidFill>
                  <a:srgbClr val="00B050"/>
                </a:solidFill>
                <a:latin typeface="Comic Sans MS" panose="030F0702030302020204" pitchFamily="66" charset="0"/>
              </a:rPr>
              <a:t>• </a:t>
            </a:r>
            <a:r>
              <a:rPr lang="ru-RU" sz="2800" dirty="0">
                <a:solidFill>
                  <a:srgbClr val="00B050"/>
                </a:solidFill>
                <a:latin typeface="Times New Roman" panose="02020603050405020304" pitchFamily="18" charset="0"/>
              </a:rPr>
              <a:t>запрос информации (постановка вопросов в соответствии с заданием); </a:t>
            </a:r>
          </a:p>
          <a:p>
            <a:r>
              <a:rPr lang="ru-RU" sz="2800" dirty="0">
                <a:solidFill>
                  <a:srgbClr val="00B050"/>
                </a:solidFill>
                <a:latin typeface="Comic Sans MS" panose="030F0702030302020204" pitchFamily="66" charset="0"/>
              </a:rPr>
              <a:t>• </a:t>
            </a:r>
            <a:r>
              <a:rPr lang="ru-RU" sz="2800" dirty="0">
                <a:solidFill>
                  <a:srgbClr val="00B050"/>
                </a:solidFill>
                <a:latin typeface="Times New Roman" panose="02020603050405020304" pitchFamily="18" charset="0"/>
              </a:rPr>
              <a:t>упоминание о дальнейших контактах (предпоследняя фраза); </a:t>
            </a:r>
          </a:p>
          <a:p>
            <a:r>
              <a:rPr lang="ru-RU" sz="2800" dirty="0">
                <a:solidFill>
                  <a:srgbClr val="00B050"/>
                </a:solidFill>
                <a:latin typeface="Comic Sans MS" panose="030F0702030302020204" pitchFamily="66" charset="0"/>
              </a:rPr>
              <a:t>• </a:t>
            </a:r>
            <a:r>
              <a:rPr lang="ru-RU" sz="2800" dirty="0">
                <a:solidFill>
                  <a:srgbClr val="00B050"/>
                </a:solidFill>
                <a:latin typeface="Times New Roman" panose="02020603050405020304" pitchFamily="18" charset="0"/>
              </a:rPr>
              <a:t>завершающая фраза (неофициальный стиль, на отдельной строке); </a:t>
            </a:r>
          </a:p>
          <a:p>
            <a:r>
              <a:rPr lang="ru-RU" sz="2800" dirty="0">
                <a:solidFill>
                  <a:srgbClr val="00B050"/>
                </a:solidFill>
                <a:latin typeface="Comic Sans MS" panose="030F0702030302020204" pitchFamily="66" charset="0"/>
              </a:rPr>
              <a:t>• </a:t>
            </a:r>
            <a:r>
              <a:rPr lang="ru-RU" sz="2800" dirty="0">
                <a:solidFill>
                  <a:srgbClr val="00B050"/>
                </a:solidFill>
                <a:latin typeface="Times New Roman" panose="02020603050405020304" pitchFamily="18" charset="0"/>
              </a:rPr>
              <a:t>подпись автора (имя, на отдельной строке). </a:t>
            </a:r>
          </a:p>
        </p:txBody>
      </p:sp>
    </p:spTree>
    <p:extLst>
      <p:ext uri="{BB962C8B-B14F-4D97-AF65-F5344CB8AC3E}">
        <p14:creationId xmlns:p14="http://schemas.microsoft.com/office/powerpoint/2010/main" val="382131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9307" y="0"/>
            <a:ext cx="8884693" cy="6001643"/>
          </a:xfrm>
          <a:prstGeom prst="rect">
            <a:avLst/>
          </a:prstGeom>
        </p:spPr>
        <p:txBody>
          <a:bodyPr wrap="square">
            <a:spAutoFit/>
          </a:bodyPr>
          <a:lstStyle/>
          <a:p>
            <a:r>
              <a:rPr lang="ru-RU" sz="2400" b="1" dirty="0">
                <a:solidFill>
                  <a:schemeClr val="accent4"/>
                </a:solidFill>
                <a:latin typeface="Times New Roman" panose="02020603050405020304" pitchFamily="18" charset="0"/>
              </a:rPr>
              <a:t>Особенности оценивания задания 39: </a:t>
            </a:r>
            <a:endParaRPr lang="ru-RU" sz="2400" dirty="0">
              <a:solidFill>
                <a:schemeClr val="accent4"/>
              </a:solidFill>
              <a:latin typeface="Times New Roman" panose="02020603050405020304" pitchFamily="18" charset="0"/>
            </a:endParaRPr>
          </a:p>
          <a:p>
            <a:r>
              <a:rPr lang="ru-RU" sz="2400" dirty="0">
                <a:solidFill>
                  <a:schemeClr val="accent2"/>
                </a:solidFill>
                <a:latin typeface="Times New Roman" panose="02020603050405020304" pitchFamily="18" charset="0"/>
              </a:rPr>
              <a:t>– при получении экзаменуемым 0 баллов по критерию «Решение коммуникативной задачи» все задание оценивается 0 баллов; </a:t>
            </a:r>
          </a:p>
          <a:p>
            <a:r>
              <a:rPr lang="ru-RU" sz="2400" dirty="0">
                <a:solidFill>
                  <a:schemeClr val="accent2"/>
                </a:solidFill>
                <a:latin typeface="Times New Roman" panose="02020603050405020304" pitchFamily="18" charset="0"/>
              </a:rPr>
              <a:t>– допустимое отклонение от заданного объема в задании 39 составляет 10%. </a:t>
            </a:r>
          </a:p>
          <a:p>
            <a:r>
              <a:rPr lang="ru-RU" sz="2400" b="1" dirty="0">
                <a:solidFill>
                  <a:srgbClr val="000000"/>
                </a:solidFill>
                <a:latin typeface="Times New Roman" panose="02020603050405020304" pitchFamily="18" charset="0"/>
              </a:rPr>
              <a:t>Нарушения в объеме </a:t>
            </a:r>
            <a:r>
              <a:rPr lang="ru-RU" sz="2400" dirty="0">
                <a:solidFill>
                  <a:srgbClr val="000000"/>
                </a:solidFill>
                <a:latin typeface="Times New Roman" panose="02020603050405020304" pitchFamily="18" charset="0"/>
              </a:rPr>
              <a:t>в задании 39 (требуемый объем </a:t>
            </a:r>
            <a:r>
              <a:rPr lang="ru-RU" sz="2400" b="1" dirty="0">
                <a:solidFill>
                  <a:srgbClr val="000000"/>
                </a:solidFill>
                <a:latin typeface="Times New Roman" panose="02020603050405020304" pitchFamily="18" charset="0"/>
              </a:rPr>
              <a:t>100–140 слов</a:t>
            </a:r>
            <a:r>
              <a:rPr lang="ru-RU" sz="2400" dirty="0">
                <a:solidFill>
                  <a:srgbClr val="000000"/>
                </a:solidFill>
                <a:latin typeface="Times New Roman" panose="02020603050405020304" pitchFamily="18" charset="0"/>
              </a:rPr>
              <a:t>)</a:t>
            </a:r>
            <a:r>
              <a:rPr lang="ru-RU" sz="2400" b="1" dirty="0">
                <a:solidFill>
                  <a:srgbClr val="000000"/>
                </a:solidFill>
                <a:latin typeface="Times New Roman" panose="02020603050405020304" pitchFamily="18" charset="0"/>
              </a:rPr>
              <a:t>: </a:t>
            </a:r>
            <a:endParaRPr lang="ru-RU" sz="2400" dirty="0">
              <a:solidFill>
                <a:srgbClr val="000000"/>
              </a:solidFill>
              <a:latin typeface="Times New Roman" panose="02020603050405020304" pitchFamily="18" charset="0"/>
            </a:endParaRPr>
          </a:p>
          <a:p>
            <a:r>
              <a:rPr lang="ru-RU" sz="2400" dirty="0">
                <a:solidFill>
                  <a:srgbClr val="000000"/>
                </a:solidFill>
                <a:latin typeface="Times New Roman" panose="02020603050405020304" pitchFamily="18" charset="0"/>
              </a:rPr>
              <a:t>– </a:t>
            </a:r>
            <a:r>
              <a:rPr lang="ru-RU" sz="2400" dirty="0">
                <a:solidFill>
                  <a:schemeClr val="accent2">
                    <a:lumMod val="75000"/>
                  </a:schemeClr>
                </a:solidFill>
                <a:latin typeface="Times New Roman" panose="02020603050405020304" pitchFamily="18" charset="0"/>
              </a:rPr>
              <a:t>если в задании 39 менее 90 слов, то задание проверке не подлежит и оценивается 0 баллов. </a:t>
            </a:r>
          </a:p>
          <a:p>
            <a:r>
              <a:rPr lang="ru-RU" sz="2400" dirty="0">
                <a:solidFill>
                  <a:schemeClr val="accent2">
                    <a:lumMod val="75000"/>
                  </a:schemeClr>
                </a:solidFill>
                <a:latin typeface="Times New Roman" panose="02020603050405020304" pitchFamily="18" charset="0"/>
              </a:rPr>
              <a:t>– если объем задания превышает допустимый в пределах 10%, т.е. в письме не более 154 слов, то задание проверяется полностью без снижения баллов; </a:t>
            </a:r>
          </a:p>
          <a:p>
            <a:r>
              <a:rPr lang="ru-RU" sz="2400" dirty="0">
                <a:solidFill>
                  <a:schemeClr val="accent2">
                    <a:lumMod val="75000"/>
                  </a:schemeClr>
                </a:solidFill>
                <a:latin typeface="Times New Roman" panose="02020603050405020304" pitchFamily="18" charset="0"/>
              </a:rPr>
              <a:t>– при превышении объема более чем на 10%, т. е. если в задании 39 более 154 слов, проверке подлежит только та часть работы, которая соответствует требуемому объему, т. е. с начала письма отсчитываются 140 слов, которые и подлежат проверке</a:t>
            </a:r>
            <a:r>
              <a:rPr lang="ru-RU" sz="2400" dirty="0">
                <a:solidFill>
                  <a:schemeClr val="accent2"/>
                </a:solidFill>
                <a:latin typeface="Times New Roman" panose="02020603050405020304" pitchFamily="18" charset="0"/>
              </a:rPr>
              <a:t>. </a:t>
            </a:r>
            <a:endParaRPr lang="ru-RU" sz="2400" dirty="0">
              <a:solidFill>
                <a:schemeClr val="accent2"/>
              </a:solidFill>
            </a:endParaRPr>
          </a:p>
        </p:txBody>
      </p:sp>
    </p:spTree>
    <p:extLst>
      <p:ext uri="{BB962C8B-B14F-4D97-AF65-F5344CB8AC3E}">
        <p14:creationId xmlns:p14="http://schemas.microsoft.com/office/powerpoint/2010/main" val="29720791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6478" y="136479"/>
            <a:ext cx="9007522" cy="4524315"/>
          </a:xfrm>
          <a:prstGeom prst="rect">
            <a:avLst/>
          </a:prstGeom>
        </p:spPr>
        <p:txBody>
          <a:bodyPr wrap="square">
            <a:spAutoFit/>
          </a:bodyPr>
          <a:lstStyle/>
          <a:p>
            <a:r>
              <a:rPr lang="en-US" sz="3200" i="1" dirty="0">
                <a:solidFill>
                  <a:srgbClr val="FF0000"/>
                </a:solidFill>
                <a:latin typeface="Times New Roman" panose="02020603050405020304" pitchFamily="18" charset="0"/>
              </a:rPr>
              <a:t>…I don’t think it will be a problem for me to choose a good job in the future as I’m really interested in foreign languages, cultures and countries and I hope I’ll work as a translator or teacher of foreign languages some day. Have you already decided on your career? What job are you going to choose? Why? </a:t>
            </a:r>
            <a:endParaRPr lang="en-US" sz="3200" dirty="0">
              <a:solidFill>
                <a:srgbClr val="FF0000"/>
              </a:solidFill>
              <a:latin typeface="Times New Roman" panose="02020603050405020304" pitchFamily="18" charset="0"/>
            </a:endParaRPr>
          </a:p>
          <a:p>
            <a:r>
              <a:rPr lang="en-US" sz="3200" i="1" dirty="0">
                <a:solidFill>
                  <a:srgbClr val="FF0000"/>
                </a:solidFill>
                <a:latin typeface="Times New Roman" panose="02020603050405020304" pitchFamily="18" charset="0"/>
              </a:rPr>
              <a:t>I’ve lived in the USA my whole life but I’d really love to travel to other countries… </a:t>
            </a:r>
            <a:endParaRPr lang="ru-RU" sz="3200" dirty="0">
              <a:solidFill>
                <a:srgbClr val="FF0000"/>
              </a:solidFill>
            </a:endParaRPr>
          </a:p>
        </p:txBody>
      </p:sp>
      <p:sp>
        <p:nvSpPr>
          <p:cNvPr id="6" name="Текст 5"/>
          <p:cNvSpPr>
            <a:spLocks noGrp="1"/>
          </p:cNvSpPr>
          <p:nvPr>
            <p:ph type="body" idx="4294967295"/>
          </p:nvPr>
        </p:nvSpPr>
        <p:spPr>
          <a:xfrm>
            <a:off x="0" y="4470400"/>
            <a:ext cx="8596313" cy="2387600"/>
          </a:xfrm>
        </p:spPr>
        <p:txBody>
          <a:bodyPr>
            <a:normAutofit fontScale="92500" lnSpcReduction="20000"/>
          </a:bodyPr>
          <a:lstStyle/>
          <a:p>
            <a:r>
              <a:rPr lang="en-US" dirty="0"/>
              <a:t>Write a letter to Bill. </a:t>
            </a:r>
          </a:p>
          <a:p>
            <a:r>
              <a:rPr lang="en-US" dirty="0"/>
              <a:t>In your letter </a:t>
            </a:r>
          </a:p>
          <a:p>
            <a:r>
              <a:rPr lang="en-US" dirty="0"/>
              <a:t> answer his questions; </a:t>
            </a:r>
          </a:p>
          <a:p>
            <a:r>
              <a:rPr lang="en-US" dirty="0"/>
              <a:t> ask 3 questions about </a:t>
            </a:r>
            <a:r>
              <a:rPr lang="en-US" u="sng" dirty="0">
                <a:solidFill>
                  <a:schemeClr val="accent2"/>
                </a:solidFill>
              </a:rPr>
              <a:t>his plans for travelling. </a:t>
            </a:r>
          </a:p>
          <a:p>
            <a:endParaRPr lang="ru-RU" dirty="0"/>
          </a:p>
          <a:p>
            <a:r>
              <a:rPr lang="en-US" dirty="0"/>
              <a:t>Write </a:t>
            </a:r>
            <a:r>
              <a:rPr lang="en-US" b="1" dirty="0"/>
              <a:t>100–140 words. </a:t>
            </a:r>
            <a:endParaRPr lang="en-US" dirty="0"/>
          </a:p>
          <a:p>
            <a:r>
              <a:rPr lang="en-US" dirty="0"/>
              <a:t>Remember the rules of letter writing </a:t>
            </a:r>
            <a:endParaRPr lang="ru-RU" dirty="0"/>
          </a:p>
        </p:txBody>
      </p:sp>
    </p:spTree>
    <p:extLst>
      <p:ext uri="{BB962C8B-B14F-4D97-AF65-F5344CB8AC3E}">
        <p14:creationId xmlns:p14="http://schemas.microsoft.com/office/powerpoint/2010/main" val="2621114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0"/>
            <a:ext cx="8596668" cy="1337481"/>
          </a:xfrm>
        </p:spPr>
        <p:txBody>
          <a:bodyPr>
            <a:normAutofit/>
          </a:bodyPr>
          <a:lstStyle/>
          <a:p>
            <a:pPr algn="r"/>
            <a:r>
              <a:rPr lang="en-US" sz="2000" dirty="0"/>
              <a:t>18, </a:t>
            </a:r>
            <a:r>
              <a:rPr lang="en-US" sz="2000" dirty="0" err="1"/>
              <a:t>Soetskaya</a:t>
            </a:r>
            <a:r>
              <a:rPr lang="en-US" sz="2000" dirty="0"/>
              <a:t> St. </a:t>
            </a:r>
            <a:br>
              <a:rPr lang="en-US" sz="2000" dirty="0"/>
            </a:br>
            <a:r>
              <a:rPr lang="en-US" sz="2000" dirty="0"/>
              <a:t>Uralsk 453742 </a:t>
            </a:r>
            <a:br>
              <a:rPr lang="en-US" sz="2000" dirty="0"/>
            </a:br>
            <a:r>
              <a:rPr lang="en-US" sz="2000" dirty="0"/>
              <a:t>Bashkortostan, Russia </a:t>
            </a:r>
            <a:br>
              <a:rPr lang="en-US" sz="2000" dirty="0"/>
            </a:br>
            <a:r>
              <a:rPr lang="en-US" sz="2000" dirty="0"/>
              <a:t>May 16, 2008 </a:t>
            </a:r>
            <a:endParaRPr lang="ru-RU" sz="2000" dirty="0"/>
          </a:p>
        </p:txBody>
      </p:sp>
      <p:sp>
        <p:nvSpPr>
          <p:cNvPr id="3" name="Текст 2"/>
          <p:cNvSpPr>
            <a:spLocks noGrp="1"/>
          </p:cNvSpPr>
          <p:nvPr>
            <p:ph type="body" idx="1"/>
          </p:nvPr>
        </p:nvSpPr>
        <p:spPr>
          <a:xfrm>
            <a:off x="677335" y="1337481"/>
            <a:ext cx="8725972" cy="5520519"/>
          </a:xfrm>
        </p:spPr>
        <p:txBody>
          <a:bodyPr>
            <a:normAutofit lnSpcReduction="10000"/>
          </a:bodyPr>
          <a:lstStyle/>
          <a:p>
            <a:r>
              <a:rPr lang="en-US" dirty="0"/>
              <a:t>Dear Bill, </a:t>
            </a:r>
          </a:p>
          <a:p>
            <a:r>
              <a:rPr lang="en-US" dirty="0"/>
              <a:t>Hello! Many thanks for your last letter. </a:t>
            </a:r>
          </a:p>
          <a:p>
            <a:r>
              <a:rPr lang="en-US" dirty="0"/>
              <a:t>To begin with I already decided on my career. </a:t>
            </a:r>
          </a:p>
          <a:p>
            <a:r>
              <a:rPr lang="en-US" dirty="0"/>
              <a:t>I hope I’ll work as a translator of English language some day because I love learning this language. </a:t>
            </a:r>
          </a:p>
          <a:p>
            <a:r>
              <a:rPr lang="en-US" dirty="0"/>
              <a:t>I enjoy speaking in English with my foreign friend. She lives in London. Do you have a friend from other country? </a:t>
            </a:r>
          </a:p>
          <a:p>
            <a:r>
              <a:rPr lang="en-US" dirty="0"/>
              <a:t>I want to work as a translator because it is a well-paid job. </a:t>
            </a:r>
          </a:p>
          <a:p>
            <a:r>
              <a:rPr lang="en-US" dirty="0"/>
              <a:t>Bill, you’d really love to travel to other countries. Do you want to come to the Russia? </a:t>
            </a:r>
          </a:p>
          <a:p>
            <a:r>
              <a:rPr lang="en-US" dirty="0"/>
              <a:t>Have you ever been here? I’m looking forward to your letter. </a:t>
            </a:r>
          </a:p>
          <a:p>
            <a:r>
              <a:rPr lang="en-US" dirty="0"/>
              <a:t>Please, write to me soon. </a:t>
            </a:r>
          </a:p>
          <a:p>
            <a:r>
              <a:rPr lang="en-US" dirty="0"/>
              <a:t>Best wishes to your parents! </a:t>
            </a:r>
          </a:p>
          <a:p>
            <a:r>
              <a:rPr lang="en-US" dirty="0"/>
              <a:t>Your friend, </a:t>
            </a:r>
          </a:p>
          <a:p>
            <a:r>
              <a:rPr lang="en-US" dirty="0" err="1"/>
              <a:t>Nastya</a:t>
            </a:r>
            <a:r>
              <a:rPr lang="en-US" dirty="0"/>
              <a:t> </a:t>
            </a:r>
            <a:r>
              <a:rPr lang="ru-RU" dirty="0" smtClean="0"/>
              <a:t>                                                                                               3 балла из 6</a:t>
            </a:r>
            <a:endParaRPr lang="ru-RU" dirty="0"/>
          </a:p>
        </p:txBody>
      </p:sp>
    </p:spTree>
    <p:extLst>
      <p:ext uri="{BB962C8B-B14F-4D97-AF65-F5344CB8AC3E}">
        <p14:creationId xmlns:p14="http://schemas.microsoft.com/office/powerpoint/2010/main" val="2231722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609600"/>
            <a:ext cx="8596313" cy="3403600"/>
          </a:xfrm>
        </p:spPr>
        <p:txBody>
          <a:bodyPr>
            <a:noAutofit/>
          </a:bodyPr>
          <a:lstStyle/>
          <a:p>
            <a:r>
              <a:rPr lang="ru-RU" sz="2400" dirty="0" smtClean="0">
                <a:solidFill>
                  <a:schemeClr val="tx1"/>
                </a:solidFill>
              </a:rPr>
              <a:t>                                                                             </a:t>
            </a:r>
            <a:r>
              <a:rPr lang="en-US" sz="2400" dirty="0" smtClean="0">
                <a:solidFill>
                  <a:schemeClr val="tx1"/>
                </a:solidFill>
              </a:rPr>
              <a:t>16th </a:t>
            </a:r>
            <a:r>
              <a:rPr lang="en-US" sz="2400" dirty="0">
                <a:solidFill>
                  <a:schemeClr val="tx1"/>
                </a:solidFill>
              </a:rPr>
              <a:t>May </a:t>
            </a:r>
            <a:br>
              <a:rPr lang="en-US" sz="2400" dirty="0">
                <a:solidFill>
                  <a:schemeClr val="tx1"/>
                </a:solidFill>
              </a:rPr>
            </a:br>
            <a:r>
              <a:rPr lang="en-US" sz="2400" dirty="0">
                <a:solidFill>
                  <a:schemeClr val="tx1"/>
                </a:solidFill>
              </a:rPr>
              <a:t>Dear Bill, </a:t>
            </a:r>
            <a:br>
              <a:rPr lang="en-US" sz="2400" dirty="0">
                <a:solidFill>
                  <a:schemeClr val="tx1"/>
                </a:solidFill>
              </a:rPr>
            </a:br>
            <a:r>
              <a:rPr lang="en-US" sz="2400" dirty="0">
                <a:solidFill>
                  <a:schemeClr val="tx1"/>
                </a:solidFill>
              </a:rPr>
              <a:t>Many thanking for your letter. Sorry, but I had no time to answer. I’m very </a:t>
            </a:r>
            <a:r>
              <a:rPr lang="en-US" sz="2400" dirty="0" err="1">
                <a:solidFill>
                  <a:schemeClr val="tx1"/>
                </a:solidFill>
              </a:rPr>
              <a:t>beasy</a:t>
            </a:r>
            <a:r>
              <a:rPr lang="en-US" sz="2400" dirty="0">
                <a:solidFill>
                  <a:schemeClr val="tx1"/>
                </a:solidFill>
              </a:rPr>
              <a:t>, because I prepare to my exams. </a:t>
            </a:r>
            <a:br>
              <a:rPr lang="en-US" sz="2400" dirty="0">
                <a:solidFill>
                  <a:schemeClr val="tx1"/>
                </a:solidFill>
              </a:rPr>
            </a:br>
            <a:r>
              <a:rPr lang="en-US" sz="2400" dirty="0">
                <a:solidFill>
                  <a:schemeClr val="tx1"/>
                </a:solidFill>
              </a:rPr>
              <a:t>You asked me about my career. I think it is rather difficult to do a wright choice. Many of young people want to have a very good job. </a:t>
            </a:r>
            <a:br>
              <a:rPr lang="en-US" sz="2400" dirty="0">
                <a:solidFill>
                  <a:schemeClr val="tx1"/>
                </a:solidFill>
              </a:rPr>
            </a:br>
            <a:r>
              <a:rPr lang="en-US" sz="2400" dirty="0">
                <a:solidFill>
                  <a:schemeClr val="tx1"/>
                </a:solidFill>
              </a:rPr>
              <a:t>I want to become a translator as you. I’ll love this job and I love traveling. What your </a:t>
            </a:r>
            <a:r>
              <a:rPr lang="en-US" sz="2400" dirty="0" err="1">
                <a:solidFill>
                  <a:schemeClr val="tx1"/>
                </a:solidFill>
              </a:rPr>
              <a:t>favourite</a:t>
            </a:r>
            <a:r>
              <a:rPr lang="en-US" sz="2400" dirty="0">
                <a:solidFill>
                  <a:schemeClr val="tx1"/>
                </a:solidFill>
              </a:rPr>
              <a:t> country and where have you never been? </a:t>
            </a:r>
            <a:br>
              <a:rPr lang="en-US" sz="2400" dirty="0">
                <a:solidFill>
                  <a:schemeClr val="tx1"/>
                </a:solidFill>
              </a:rPr>
            </a:br>
            <a:r>
              <a:rPr lang="en-US" sz="2400" dirty="0">
                <a:solidFill>
                  <a:schemeClr val="tx1"/>
                </a:solidFill>
              </a:rPr>
              <a:t>All the best, </a:t>
            </a:r>
            <a:br>
              <a:rPr lang="en-US" sz="2400" dirty="0">
                <a:solidFill>
                  <a:schemeClr val="tx1"/>
                </a:solidFill>
              </a:rPr>
            </a:br>
            <a:r>
              <a:rPr lang="en-US" sz="2400" dirty="0">
                <a:solidFill>
                  <a:schemeClr val="tx1"/>
                </a:solidFill>
              </a:rPr>
              <a:t>Sasha </a:t>
            </a:r>
            <a:r>
              <a:rPr lang="ru-RU" sz="2400" dirty="0" smtClean="0">
                <a:solidFill>
                  <a:schemeClr val="tx1"/>
                </a:solidFill>
              </a:rPr>
              <a:t/>
            </a:r>
            <a:br>
              <a:rPr lang="ru-RU" sz="2400" dirty="0" smtClean="0">
                <a:solidFill>
                  <a:schemeClr val="tx1"/>
                </a:solidFill>
              </a:rPr>
            </a:br>
            <a:r>
              <a:rPr lang="ru-RU" sz="2400" dirty="0">
                <a:solidFill>
                  <a:schemeClr val="tx1"/>
                </a:solidFill>
              </a:rPr>
              <a:t/>
            </a:r>
            <a:br>
              <a:rPr lang="ru-RU" sz="2400" dirty="0">
                <a:solidFill>
                  <a:schemeClr val="tx1"/>
                </a:solidFill>
              </a:rPr>
            </a:br>
            <a:r>
              <a:rPr lang="ru-RU" sz="2400" dirty="0" smtClean="0">
                <a:solidFill>
                  <a:schemeClr val="tx1"/>
                </a:solidFill>
              </a:rPr>
              <a:t/>
            </a:r>
            <a:br>
              <a:rPr lang="ru-RU" sz="2400" dirty="0" smtClean="0">
                <a:solidFill>
                  <a:schemeClr val="tx1"/>
                </a:solidFill>
              </a:rPr>
            </a:br>
            <a:r>
              <a:rPr lang="ru-RU" sz="2400" dirty="0" smtClean="0">
                <a:solidFill>
                  <a:schemeClr val="tx1"/>
                </a:solidFill>
              </a:rPr>
              <a:t>0 баллов</a:t>
            </a:r>
            <a:endParaRPr lang="ru-RU" sz="2400" dirty="0">
              <a:solidFill>
                <a:schemeClr val="tx1"/>
              </a:solidFill>
            </a:endParaRPr>
          </a:p>
        </p:txBody>
      </p:sp>
    </p:spTree>
    <p:extLst>
      <p:ext uri="{BB962C8B-B14F-4D97-AF65-F5344CB8AC3E}">
        <p14:creationId xmlns:p14="http://schemas.microsoft.com/office/powerpoint/2010/main" val="4162100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0251" y="150125"/>
            <a:ext cx="8843749" cy="5816977"/>
          </a:xfrm>
          <a:prstGeom prst="rect">
            <a:avLst/>
          </a:prstGeom>
        </p:spPr>
        <p:txBody>
          <a:bodyPr wrap="square">
            <a:spAutoFit/>
          </a:bodyPr>
          <a:lstStyle/>
          <a:p>
            <a:r>
              <a:rPr lang="en-US" sz="2800" i="1" dirty="0">
                <a:solidFill>
                  <a:srgbClr val="000000"/>
                </a:solidFill>
                <a:latin typeface="Times New Roman" panose="02020603050405020304" pitchFamily="18" charset="0"/>
              </a:rPr>
              <a:t>…One of my friends has recently been invited to spend a couple of days in Moscow this summer and it’s going to be his first time coming here. What places of interest and historical attractions would you recommend for him to see? What are your </a:t>
            </a:r>
            <a:r>
              <a:rPr lang="en-US" sz="2800" i="1" dirty="0" err="1">
                <a:solidFill>
                  <a:srgbClr val="000000"/>
                </a:solidFill>
                <a:latin typeface="Times New Roman" panose="02020603050405020304" pitchFamily="18" charset="0"/>
              </a:rPr>
              <a:t>favourite</a:t>
            </a:r>
            <a:r>
              <a:rPr lang="en-US" sz="2800" i="1" dirty="0">
                <a:solidFill>
                  <a:srgbClr val="000000"/>
                </a:solidFill>
                <a:latin typeface="Times New Roman" panose="02020603050405020304" pitchFamily="18" charset="0"/>
              </a:rPr>
              <a:t> ones? </a:t>
            </a:r>
            <a:endParaRPr lang="en-US" sz="2800" dirty="0">
              <a:solidFill>
                <a:srgbClr val="000000"/>
              </a:solidFill>
              <a:latin typeface="Times New Roman" panose="02020603050405020304" pitchFamily="18" charset="0"/>
            </a:endParaRPr>
          </a:p>
          <a:p>
            <a:r>
              <a:rPr lang="en-US" sz="2800" i="1" dirty="0">
                <a:solidFill>
                  <a:srgbClr val="000000"/>
                </a:solidFill>
                <a:latin typeface="Times New Roman" panose="02020603050405020304" pitchFamily="18" charset="0"/>
              </a:rPr>
              <a:t>I’m sure there are a lot of lovely places here to spend a night out. Where should he go first? </a:t>
            </a:r>
            <a:endParaRPr lang="en-US" sz="2800" dirty="0">
              <a:solidFill>
                <a:srgbClr val="000000"/>
              </a:solidFill>
              <a:latin typeface="Times New Roman" panose="02020603050405020304" pitchFamily="18" charset="0"/>
            </a:endParaRPr>
          </a:p>
          <a:p>
            <a:r>
              <a:rPr lang="en-US" sz="2800" dirty="0">
                <a:solidFill>
                  <a:srgbClr val="000000"/>
                </a:solidFill>
                <a:latin typeface="Times New Roman" panose="02020603050405020304" pitchFamily="18" charset="0"/>
              </a:rPr>
              <a:t>By the way, he is fond of sports … </a:t>
            </a:r>
            <a:endParaRPr lang="ru-RU" sz="2800" dirty="0" smtClean="0">
              <a:solidFill>
                <a:srgbClr val="000000"/>
              </a:solidFill>
              <a:latin typeface="Times New Roman" panose="02020603050405020304" pitchFamily="18" charset="0"/>
            </a:endParaRPr>
          </a:p>
          <a:p>
            <a:endParaRPr lang="ru-RU" sz="2800" dirty="0">
              <a:solidFill>
                <a:srgbClr val="000000"/>
              </a:solidFill>
              <a:latin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Write a letter to Ann. </a:t>
            </a:r>
          </a:p>
          <a:p>
            <a:r>
              <a:rPr lang="en-US" sz="2000" dirty="0">
                <a:latin typeface="Times New Roman" panose="02020603050405020304" pitchFamily="18" charset="0"/>
                <a:cs typeface="Times New Roman" panose="02020603050405020304" pitchFamily="18" charset="0"/>
              </a:rPr>
              <a:t>In your letter </a:t>
            </a:r>
          </a:p>
          <a:p>
            <a:r>
              <a:rPr lang="en-US" sz="2000" dirty="0">
                <a:latin typeface="Times New Roman" panose="02020603050405020304" pitchFamily="18" charset="0"/>
                <a:cs typeface="Times New Roman" panose="02020603050405020304" pitchFamily="18" charset="0"/>
              </a:rPr>
              <a:t> Give advice where to go in Moscow; </a:t>
            </a:r>
          </a:p>
          <a:p>
            <a:r>
              <a:rPr lang="en-US" sz="2000" dirty="0">
                <a:latin typeface="Times New Roman" panose="02020603050405020304" pitchFamily="18" charset="0"/>
                <a:cs typeface="Times New Roman" panose="02020603050405020304" pitchFamily="18" charset="0"/>
              </a:rPr>
              <a:t> ask 3 questions about the </a:t>
            </a:r>
            <a:r>
              <a:rPr lang="en-US" sz="2000" dirty="0" err="1">
                <a:latin typeface="Times New Roman" panose="02020603050405020304" pitchFamily="18" charset="0"/>
                <a:cs typeface="Times New Roman" panose="02020603050405020304" pitchFamily="18" charset="0"/>
              </a:rPr>
              <a:t>favourite</a:t>
            </a:r>
            <a:r>
              <a:rPr lang="en-US" sz="2000" dirty="0">
                <a:latin typeface="Times New Roman" panose="02020603050405020304" pitchFamily="18" charset="0"/>
                <a:cs typeface="Times New Roman" panose="02020603050405020304" pitchFamily="18" charset="0"/>
              </a:rPr>
              <a:t> sport of Ann’s friend. </a:t>
            </a:r>
          </a:p>
          <a:p>
            <a:endParaRPr lang="ru-RU"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Write </a:t>
            </a:r>
            <a:r>
              <a:rPr lang="en-US" sz="2000" b="1" dirty="0" smtClean="0">
                <a:latin typeface="Times New Roman" panose="02020603050405020304" pitchFamily="18" charset="0"/>
                <a:cs typeface="Times New Roman" panose="02020603050405020304" pitchFamily="18" charset="0"/>
              </a:rPr>
              <a:t>100–</a:t>
            </a:r>
            <a:r>
              <a:rPr lang="ru-RU" sz="2000" b="1" dirty="0" smtClean="0">
                <a:latin typeface="Times New Roman" panose="02020603050405020304" pitchFamily="18" charset="0"/>
                <a:cs typeface="Times New Roman" panose="02020603050405020304" pitchFamily="18" charset="0"/>
              </a:rPr>
              <a:t>140 </a:t>
            </a:r>
            <a:r>
              <a:rPr lang="en-US" sz="2000" b="1" dirty="0" smtClean="0">
                <a:latin typeface="Times New Roman" panose="02020603050405020304" pitchFamily="18" charset="0"/>
                <a:cs typeface="Times New Roman" panose="02020603050405020304" pitchFamily="18" charset="0"/>
              </a:rPr>
              <a:t>words</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3522584"/>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184</TotalTime>
  <Words>1972</Words>
  <Application>Microsoft Office PowerPoint</Application>
  <PresentationFormat>Произвольный</PresentationFormat>
  <Paragraphs>158</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Грань</vt:lpstr>
      <vt:lpstr>Стратегии выполнения задания (инструкция, текст-стимул, план своего ответа).  Образцы заданий.</vt:lpstr>
      <vt:lpstr>Стратегии выполнения тестовых  заданий раздела «Письмо»</vt:lpstr>
      <vt:lpstr>Презентация PowerPoint</vt:lpstr>
      <vt:lpstr>Презентация PowerPoint</vt:lpstr>
      <vt:lpstr>Презентация PowerPoint</vt:lpstr>
      <vt:lpstr>Презентация PowerPoint</vt:lpstr>
      <vt:lpstr>18, Soetskaya St.  Uralsk 453742  Bashkortostan, Russia  May 16, 2008 </vt:lpstr>
      <vt:lpstr>                                                                             16th May  Dear Bill,  Many thanking for your letter. Sorry, but I had no time to answer. I’m very beasy, because I prepare to my exams.  You asked me about my career. I think it is rather difficult to do a wright choice. Many of young people want to have a very good job.  I want to become a translator as you. I’ll love this job and I love traveling. What your favourite country and where have you never been?  All the best,  Sasha    0 баллов</vt:lpstr>
      <vt:lpstr>Презентация PowerPoint</vt:lpstr>
      <vt:lpstr> </vt:lpstr>
      <vt:lpstr>Иногда экзаменуемые не учитывают информацию, которая дана в последнем предложении письма-стимула, и задают вопросы, ответ на которые уже есть в тексте</vt:lpstr>
      <vt:lpstr>Часто задаются вопросы не по теме, например в данном случае не о поездке в Непал. </vt:lpstr>
      <vt:lpstr>Практически такую же ошибку, а именно вопросы не по теме мы видим и в другом задании. </vt:lpstr>
      <vt:lpstr>Выпускники слабой группы часто задавали вопросы:</vt:lpstr>
      <vt:lpstr>Бывают случаи, когда экзаменуемые не полностью понимают коммуникативную задачу; например, в задании для участников ЕГЭ сказано: </vt:lpstr>
      <vt:lpstr>В ответе на письмо выпускница пишет:</vt:lpstr>
      <vt:lpstr>Некоторые учащиеся не обращают внимание на 2 часть вопроса и дают ответ только на 1 часть!</vt:lpstr>
      <vt:lpstr>Презентация PowerPoint</vt:lpstr>
      <vt:lpstr>Презентация PowerPoint</vt:lpstr>
      <vt:lpstr>Чтобы преодолеть некоторые трудности, рекомендуем при подготовке к данному заданию использовать следующие упражнения: </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Стратегии выполнения задания (инструкция, текст-стимул,план своего ответа). Образцы заданий.</dc:title>
  <dc:creator>User</dc:creator>
  <cp:lastModifiedBy>СЦРО</cp:lastModifiedBy>
  <cp:revision>26</cp:revision>
  <dcterms:created xsi:type="dcterms:W3CDTF">2017-02-26T07:34:25Z</dcterms:created>
  <dcterms:modified xsi:type="dcterms:W3CDTF">2017-02-28T16:18:20Z</dcterms:modified>
</cp:coreProperties>
</file>