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6600"/>
    <a:srgbClr val="00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B07F8-242B-4DFB-8DED-C590363B89A1}" type="datetimeFigureOut">
              <a:rPr lang="ru-RU" smtClean="0"/>
              <a:t>02.03.2017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6F154-85CC-4007-B4AF-F042BE258AF3}" type="slidenum">
              <a:rPr lang="ru-RU" smtClean="0"/>
              <a:t>‹#›</a:t>
            </a:fld>
            <a:endParaRPr lang="ru-RU"/>
          </a:p>
        </p:txBody>
      </p:sp>
    </p:spTree>
    <p:extLst>
      <p:ext uri="{BB962C8B-B14F-4D97-AF65-F5344CB8AC3E}">
        <p14:creationId xmlns:p14="http://schemas.microsoft.com/office/powerpoint/2010/main" val="852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66F154-85CC-4007-B4AF-F042BE258AF3}" type="slidenum">
              <a:rPr lang="ru-RU" smtClean="0"/>
              <a:t>1</a:t>
            </a:fld>
            <a:endParaRPr lang="ru-RU"/>
          </a:p>
        </p:txBody>
      </p:sp>
    </p:spTree>
    <p:extLst>
      <p:ext uri="{BB962C8B-B14F-4D97-AF65-F5344CB8AC3E}">
        <p14:creationId xmlns:p14="http://schemas.microsoft.com/office/powerpoint/2010/main" val="2183990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0381A98A-F27E-4D63-B4F5-94CEE1E8E372}"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73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365A0B-A9A3-42E3-85F9-C4F75659AB2D}" type="datetimeFigureOut">
              <a:rPr lang="ru-RU" smtClean="0"/>
              <a:t>02.03.2017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81A98A-F27E-4D63-B4F5-94CEE1E8E372}" type="slidenum">
              <a:rPr lang="ru-RU" smtClean="0"/>
              <a:t>‹#›</a:t>
            </a:fld>
            <a:endParaRPr lang="ru-RU"/>
          </a:p>
        </p:txBody>
      </p:sp>
    </p:spTree>
    <p:extLst>
      <p:ext uri="{BB962C8B-B14F-4D97-AF65-F5344CB8AC3E}">
        <p14:creationId xmlns:p14="http://schemas.microsoft.com/office/powerpoint/2010/main" val="412719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81A98A-F27E-4D63-B4F5-94CEE1E8E372}"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24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81A98A-F27E-4D63-B4F5-94CEE1E8E372}"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18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81A98A-F27E-4D63-B4F5-94CEE1E8E372}" type="slidenum">
              <a:rPr lang="ru-RU" smtClean="0"/>
              <a:t>‹#›</a:t>
            </a:fld>
            <a:endParaRPr lang="ru-RU"/>
          </a:p>
        </p:txBody>
      </p:sp>
    </p:spTree>
    <p:extLst>
      <p:ext uri="{BB962C8B-B14F-4D97-AF65-F5344CB8AC3E}">
        <p14:creationId xmlns:p14="http://schemas.microsoft.com/office/powerpoint/2010/main" val="38544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81A98A-F27E-4D63-B4F5-94CEE1E8E372}"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542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81A98A-F27E-4D63-B4F5-94CEE1E8E372}"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66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81A98A-F27E-4D63-B4F5-94CEE1E8E37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77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81A98A-F27E-4D63-B4F5-94CEE1E8E372}"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51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81A98A-F27E-4D63-B4F5-94CEE1E8E372}" type="slidenum">
              <a:rPr lang="ru-RU" smtClean="0"/>
              <a:t>‹#›</a:t>
            </a:fld>
            <a:endParaRPr lang="ru-RU"/>
          </a:p>
        </p:txBody>
      </p:sp>
    </p:spTree>
    <p:extLst>
      <p:ext uri="{BB962C8B-B14F-4D97-AF65-F5344CB8AC3E}">
        <p14:creationId xmlns:p14="http://schemas.microsoft.com/office/powerpoint/2010/main" val="9076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365A0B-A9A3-42E3-85F9-C4F75659AB2D}" type="datetimeFigureOut">
              <a:rPr lang="ru-RU" smtClean="0"/>
              <a:t>02.03.2017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81A98A-F27E-4D63-B4F5-94CEE1E8E372}"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84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9365A0B-A9A3-42E3-85F9-C4F75659AB2D}" type="datetimeFigureOut">
              <a:rPr lang="ru-RU" smtClean="0"/>
              <a:t>02.03.2017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81A98A-F27E-4D63-B4F5-94CEE1E8E372}" type="slidenum">
              <a:rPr lang="ru-RU" smtClean="0"/>
              <a:t>‹#›</a:t>
            </a:fld>
            <a:endParaRPr lang="ru-RU"/>
          </a:p>
        </p:txBody>
      </p:sp>
    </p:spTree>
    <p:extLst>
      <p:ext uri="{BB962C8B-B14F-4D97-AF65-F5344CB8AC3E}">
        <p14:creationId xmlns:p14="http://schemas.microsoft.com/office/powerpoint/2010/main" val="10620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9365A0B-A9A3-42E3-85F9-C4F75659AB2D}" type="datetimeFigureOut">
              <a:rPr lang="ru-RU" smtClean="0"/>
              <a:t>02.03.2017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381A98A-F27E-4D63-B4F5-94CEE1E8E372}"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776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9365A0B-A9A3-42E3-85F9-C4F75659AB2D}" type="datetimeFigureOut">
              <a:rPr lang="ru-RU" smtClean="0"/>
              <a:t>02.03.2017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381A98A-F27E-4D63-B4F5-94CEE1E8E37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43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65A0B-A9A3-42E3-85F9-C4F75659AB2D}" type="datetimeFigureOut">
              <a:rPr lang="ru-RU" smtClean="0"/>
              <a:t>02.03.2017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381A98A-F27E-4D63-B4F5-94CEE1E8E372}" type="slidenum">
              <a:rPr lang="ru-RU" smtClean="0"/>
              <a:t>‹#›</a:t>
            </a:fld>
            <a:endParaRPr lang="ru-RU"/>
          </a:p>
        </p:txBody>
      </p:sp>
    </p:spTree>
    <p:extLst>
      <p:ext uri="{BB962C8B-B14F-4D97-AF65-F5344CB8AC3E}">
        <p14:creationId xmlns:p14="http://schemas.microsoft.com/office/powerpoint/2010/main" val="188381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365A0B-A9A3-42E3-85F9-C4F75659AB2D}" type="datetimeFigureOut">
              <a:rPr lang="ru-RU" smtClean="0"/>
              <a:t>02.03.2017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81A98A-F27E-4D63-B4F5-94CEE1E8E372}"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94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365A0B-A9A3-42E3-85F9-C4F75659AB2D}" type="datetimeFigureOut">
              <a:rPr lang="ru-RU" smtClean="0"/>
              <a:t>02.03.2017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81A98A-F27E-4D63-B4F5-94CEE1E8E372}" type="slidenum">
              <a:rPr lang="ru-RU" smtClean="0"/>
              <a:t>‹#›</a:t>
            </a:fld>
            <a:endParaRPr lang="ru-RU"/>
          </a:p>
        </p:txBody>
      </p:sp>
    </p:spTree>
    <p:extLst>
      <p:ext uri="{BB962C8B-B14F-4D97-AF65-F5344CB8AC3E}">
        <p14:creationId xmlns:p14="http://schemas.microsoft.com/office/powerpoint/2010/main" val="333426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365A0B-A9A3-42E3-85F9-C4F75659AB2D}" type="datetimeFigureOut">
              <a:rPr lang="ru-RU" smtClean="0"/>
              <a:t>02.03.2017</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81A98A-F27E-4D63-B4F5-94CEE1E8E372}" type="slidenum">
              <a:rPr lang="ru-RU" smtClean="0"/>
              <a:t>‹#›</a:t>
            </a:fld>
            <a:endParaRPr lang="ru-RU"/>
          </a:p>
        </p:txBody>
      </p:sp>
    </p:spTree>
    <p:extLst>
      <p:ext uri="{BB962C8B-B14F-4D97-AF65-F5344CB8AC3E}">
        <p14:creationId xmlns:p14="http://schemas.microsoft.com/office/powerpoint/2010/main" val="4140496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iro23.ru/" TargetMode="External"/><Relationship Id="rId2" Type="http://schemas.openxmlformats.org/officeDocument/2006/relationships/hyperlink" Target="http://www.fipi.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000" dirty="0"/>
              <a:t>Критерии оценивания исторического сочинения и технические </a:t>
            </a:r>
            <a:r>
              <a:rPr lang="ru-RU" sz="4000" dirty="0" smtClean="0"/>
              <a:t>требования</a:t>
            </a:r>
            <a:endParaRPr lang="ru-RU" sz="4000" dirty="0"/>
          </a:p>
        </p:txBody>
      </p:sp>
      <p:sp>
        <p:nvSpPr>
          <p:cNvPr id="3" name="Подзаголовок 2"/>
          <p:cNvSpPr>
            <a:spLocks noGrp="1"/>
          </p:cNvSpPr>
          <p:nvPr>
            <p:ph type="subTitle" idx="1"/>
          </p:nvPr>
        </p:nvSpPr>
        <p:spPr/>
        <p:txBody>
          <a:bodyPr>
            <a:normAutofit/>
          </a:bodyPr>
          <a:lstStyle/>
          <a:p>
            <a:r>
              <a:rPr lang="ru-RU" dirty="0" smtClean="0"/>
              <a:t>Мельникова А.А., МОБУ СОШ№49</a:t>
            </a:r>
          </a:p>
          <a:p>
            <a:r>
              <a:rPr lang="ru-RU" dirty="0"/>
              <a:t>г</a:t>
            </a:r>
            <a:r>
              <a:rPr lang="ru-RU" dirty="0" smtClean="0"/>
              <a:t>. Сочи, 2016 г.</a:t>
            </a:r>
            <a:endParaRPr lang="ru-RU" dirty="0"/>
          </a:p>
        </p:txBody>
      </p:sp>
    </p:spTree>
    <p:extLst>
      <p:ext uri="{BB962C8B-B14F-4D97-AF65-F5344CB8AC3E}">
        <p14:creationId xmlns:p14="http://schemas.microsoft.com/office/powerpoint/2010/main" val="50494359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15238446"/>
              </p:ext>
            </p:extLst>
          </p:nvPr>
        </p:nvGraphicFramePr>
        <p:xfrm>
          <a:off x="605367" y="567606"/>
          <a:ext cx="10905066" cy="2641473"/>
        </p:xfrm>
        <a:graphic>
          <a:graphicData uri="http://schemas.openxmlformats.org/drawingml/2006/table">
            <a:tbl>
              <a:tblPr firstRow="1" firstCol="1" bandRow="1">
                <a:tableStyleId>{5C22544A-7EE6-4342-B048-85BDC9FD1C3A}</a:tableStyleId>
              </a:tblPr>
              <a:tblGrid>
                <a:gridCol w="469949"/>
                <a:gridCol w="9642621"/>
                <a:gridCol w="792496"/>
              </a:tblGrid>
              <a:tr h="0">
                <a:tc rowSpan="3">
                  <a:txBody>
                    <a:bodyPr/>
                    <a:lstStyle/>
                    <a:p>
                      <a:pPr algn="just">
                        <a:lnSpc>
                          <a:spcPct val="107000"/>
                        </a:lnSpc>
                        <a:spcAft>
                          <a:spcPts val="0"/>
                        </a:spcAft>
                      </a:pPr>
                      <a:r>
                        <a:rPr lang="ru-RU" sz="1800" dirty="0">
                          <a:effectLst/>
                        </a:rPr>
                        <a:t>К4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Оценка событий (явлений, процессов) данного периода на дальнейшую историю России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a:effectLst/>
                        </a:rPr>
                        <a:t>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Дана оценка влияния событий (явлений, процессов) данного периода на дальнейшую историю России с опорой на исторические факты и (или) мнения историков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a:effectLst/>
                        </a:rPr>
                        <a:t>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Оценка влияния событий (явлений, процессов) данного периода на дальнейшую историю России сформулирована в общей форме или на уровне обыденных представлений, без привлечения исторических фактов и (или) мнений историков.</a:t>
                      </a:r>
                    </a:p>
                    <a:p>
                      <a:pPr algn="just">
                        <a:lnSpc>
                          <a:spcPct val="107000"/>
                        </a:lnSpc>
                        <a:spcAft>
                          <a:spcPts val="0"/>
                        </a:spcAft>
                      </a:pPr>
                      <a:r>
                        <a:rPr lang="ru-RU" sz="1800" dirty="0">
                          <a:effectLst/>
                        </a:rPr>
                        <a:t>ИЛИ</a:t>
                      </a:r>
                    </a:p>
                    <a:p>
                      <a:pPr algn="just">
                        <a:lnSpc>
                          <a:spcPct val="107000"/>
                        </a:lnSpc>
                        <a:spcAft>
                          <a:spcPts val="0"/>
                        </a:spcAft>
                      </a:pPr>
                      <a:r>
                        <a:rPr lang="ru-RU" sz="1800" dirty="0">
                          <a:effectLst/>
                        </a:rPr>
                        <a:t>Оценка влияния событий (явлений, процессов) данного периода на дальнейшую историю России не дана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Прямоугольник 2"/>
          <p:cNvSpPr/>
          <p:nvPr/>
        </p:nvSpPr>
        <p:spPr>
          <a:xfrm>
            <a:off x="605367" y="3308278"/>
            <a:ext cx="10993966" cy="2862322"/>
          </a:xfrm>
          <a:prstGeom prst="rect">
            <a:avLst/>
          </a:prstGeom>
        </p:spPr>
        <p:txBody>
          <a:bodyPr wrap="square">
            <a:spAutoFit/>
          </a:bodyPr>
          <a:lstStyle/>
          <a:p>
            <a:pPr algn="just"/>
            <a:r>
              <a:rPr lang="ru-RU" sz="2000" dirty="0" smtClean="0"/>
              <a:t>Выпускник может использовать мнения историков, например, «По мнению В.О. Ключевского в период Смутного времени идея государства, отделяясь от мыслей о монархе, стала сливаться с понятием о народе». В данном случае оценка периода дана на основе мнения историка, но без непосредственной опоры на факты и это вполне допустимо. Если выпускник в ответе не упоминает конкретного историка, а пишет, например, так: «по мнению ряда историков…», то ответ также засчитывается в качестве правильного, если точка зрения, изложенная далее, действительно присутствует в историографии. Не может быть засчитана общая формулировка, лишённая конкретного содержания, например, «Это был плохой (хороший, трудный и т.п.) период в истории страны».</a:t>
            </a:r>
            <a:endParaRPr lang="ru-RU" sz="2000" dirty="0"/>
          </a:p>
        </p:txBody>
      </p:sp>
    </p:spTree>
    <p:extLst>
      <p:ext uri="{BB962C8B-B14F-4D97-AF65-F5344CB8AC3E}">
        <p14:creationId xmlns:p14="http://schemas.microsoft.com/office/powerpoint/2010/main" val="13589268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91263515"/>
              </p:ext>
            </p:extLst>
          </p:nvPr>
        </p:nvGraphicFramePr>
        <p:xfrm>
          <a:off x="643467" y="629707"/>
          <a:ext cx="10879667" cy="3228467"/>
        </p:xfrm>
        <a:graphic>
          <a:graphicData uri="http://schemas.openxmlformats.org/drawingml/2006/table">
            <a:tbl>
              <a:tblPr firstRow="1" firstCol="1" bandRow="1">
                <a:tableStyleId>{5C22544A-7EE6-4342-B048-85BDC9FD1C3A}</a:tableStyleId>
              </a:tblPr>
              <a:tblGrid>
                <a:gridCol w="431964"/>
                <a:gridCol w="9673588"/>
                <a:gridCol w="774115"/>
              </a:tblGrid>
              <a:tr h="0">
                <a:tc rowSpan="3">
                  <a:txBody>
                    <a:bodyPr/>
                    <a:lstStyle/>
                    <a:p>
                      <a:pPr algn="just">
                        <a:lnSpc>
                          <a:spcPct val="107000"/>
                        </a:lnSpc>
                        <a:spcAft>
                          <a:spcPts val="0"/>
                        </a:spcAft>
                      </a:pPr>
                      <a:r>
                        <a:rPr lang="ru-RU" sz="1800" dirty="0">
                          <a:effectLst/>
                        </a:rPr>
                        <a:t>К5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Использование исторической терминологии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a:effectLst/>
                        </a:rPr>
                        <a:t>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При изложении корректно использована историческая терминология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a:effectLst/>
                        </a:rPr>
                        <a:t>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Все исторические термины, понятия использованы некорректно.</a:t>
                      </a:r>
                    </a:p>
                    <a:p>
                      <a:pPr algn="just">
                        <a:lnSpc>
                          <a:spcPct val="107000"/>
                        </a:lnSpc>
                        <a:spcAft>
                          <a:spcPts val="0"/>
                        </a:spcAft>
                      </a:pPr>
                      <a:r>
                        <a:rPr lang="ru-RU" sz="1800" dirty="0">
                          <a:effectLst/>
                        </a:rPr>
                        <a:t>ИЛИ</a:t>
                      </a:r>
                    </a:p>
                    <a:p>
                      <a:pPr algn="just">
                        <a:lnSpc>
                          <a:spcPct val="107000"/>
                        </a:lnSpc>
                        <a:spcAft>
                          <a:spcPts val="0"/>
                        </a:spcAft>
                      </a:pPr>
                      <a:r>
                        <a:rPr lang="ru-RU" sz="1800" dirty="0">
                          <a:effectLst/>
                        </a:rPr>
                        <a:t>Исторические термины, понятия не использованы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rowSpan="4">
                  <a:txBody>
                    <a:bodyPr/>
                    <a:lstStyle/>
                    <a:p>
                      <a:pPr algn="just">
                        <a:lnSpc>
                          <a:spcPct val="107000"/>
                        </a:lnSpc>
                        <a:spcAft>
                          <a:spcPts val="0"/>
                        </a:spcAft>
                      </a:pPr>
                      <a:r>
                        <a:rPr lang="ru-RU" sz="1800">
                          <a:effectLst/>
                        </a:rPr>
                        <a:t>К6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Наличие фактических ошибок.</a:t>
                      </a:r>
                    </a:p>
                    <a:p>
                      <a:pPr algn="just">
                        <a:lnSpc>
                          <a:spcPct val="107000"/>
                        </a:lnSpc>
                        <a:spcAft>
                          <a:spcPts val="0"/>
                        </a:spcAft>
                      </a:pPr>
                      <a:r>
                        <a:rPr lang="ru-RU" sz="1800" dirty="0">
                          <a:effectLst/>
                        </a:rPr>
                        <a:t>1 или 2 балла по критерию К6 может быть выставлено только в случае, если по критериям К1–К4 выставлено в сумме не менее 4 баллов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В историческом сочинении отсутствуют фактические ошибки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Допущена одна фактическая ошибка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a:effectLst/>
                        </a:rPr>
                        <a:t>Допущены две или более фактические ошибки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Прямоугольник 2"/>
          <p:cNvSpPr/>
          <p:nvPr/>
        </p:nvSpPr>
        <p:spPr>
          <a:xfrm>
            <a:off x="643467" y="3926344"/>
            <a:ext cx="10879666" cy="2031325"/>
          </a:xfrm>
          <a:prstGeom prst="rect">
            <a:avLst/>
          </a:prstGeom>
        </p:spPr>
        <p:txBody>
          <a:bodyPr wrap="square">
            <a:spAutoFit/>
          </a:bodyPr>
          <a:lstStyle/>
          <a:p>
            <a:pPr algn="just"/>
            <a:r>
              <a:rPr lang="ru-RU" dirty="0" smtClean="0"/>
              <a:t>При оценивании работы по данному критерию учитываются фактические ошибки любого характера, допущенные в любой части сочинения: неправильное указание событий (явлений, процессов), неправильное указание исторических деятелей, ошибки в фактах их биографий, неправильно указанные причинно-следственные связи, оценки значимости периода, ошибки в указании мнений историков (например, оценка значимости ордынского владычества, данная Л.Н. Гумилёвым приписана Б.А. Рыбакову) и т.д. Необходимо отметить, что речь идёт именно о фактических ошибках, стилистические, грамматические, орфографические и пунктуационные ошибки, допущенные выпускником, не учитываются.</a:t>
            </a:r>
            <a:endParaRPr lang="ru-RU" dirty="0"/>
          </a:p>
        </p:txBody>
      </p:sp>
    </p:spTree>
    <p:extLst>
      <p:ext uri="{BB962C8B-B14F-4D97-AF65-F5344CB8AC3E}">
        <p14:creationId xmlns:p14="http://schemas.microsoft.com/office/powerpoint/2010/main" val="322558461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10638433"/>
              </p:ext>
            </p:extLst>
          </p:nvPr>
        </p:nvGraphicFramePr>
        <p:xfrm>
          <a:off x="736600" y="738505"/>
          <a:ext cx="10735734" cy="1467485"/>
        </p:xfrm>
        <a:graphic>
          <a:graphicData uri="http://schemas.openxmlformats.org/drawingml/2006/table">
            <a:tbl>
              <a:tblPr firstRow="1" firstCol="1" bandRow="1">
                <a:tableStyleId>{5C22544A-7EE6-4342-B048-85BDC9FD1C3A}</a:tableStyleId>
              </a:tblPr>
              <a:tblGrid>
                <a:gridCol w="468879"/>
                <a:gridCol w="9206865"/>
                <a:gridCol w="1059990"/>
              </a:tblGrid>
              <a:tr h="0">
                <a:tc rowSpan="3">
                  <a:txBody>
                    <a:bodyPr/>
                    <a:lstStyle/>
                    <a:p>
                      <a:pPr algn="just">
                        <a:lnSpc>
                          <a:spcPct val="107000"/>
                        </a:lnSpc>
                        <a:spcAft>
                          <a:spcPts val="0"/>
                        </a:spcAft>
                      </a:pPr>
                      <a:r>
                        <a:rPr lang="ru-RU" sz="1800" dirty="0">
                          <a:effectLst/>
                        </a:rPr>
                        <a:t>К7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Форма изложения. 1 балл по критерию К7 может быть выставлен только в случае, если по критериям К1–К4 выставлено в сумме не менее 4 баллов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a:effectLst/>
                        </a:rPr>
                        <a:t>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Ответ представлен в виде исторического сочинения (последовательное, связное изложение материала)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Ответ представлен в виде отдельных отрывочных положений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Прямоугольник 2"/>
          <p:cNvSpPr/>
          <p:nvPr/>
        </p:nvSpPr>
        <p:spPr>
          <a:xfrm>
            <a:off x="736600" y="3082205"/>
            <a:ext cx="10735734" cy="1015663"/>
          </a:xfrm>
          <a:prstGeom prst="rect">
            <a:avLst/>
          </a:prstGeom>
        </p:spPr>
        <p:txBody>
          <a:bodyPr wrap="square">
            <a:spAutoFit/>
          </a:bodyPr>
          <a:lstStyle/>
          <a:p>
            <a:pPr algn="just"/>
            <a:r>
              <a:rPr lang="ru-RU" sz="2000" dirty="0" smtClean="0"/>
              <a:t>Ответ выпускника может представлять собой или последовательное, связное изложение материала (историческое сочинение), или отдельные отрывочные положения (например, в форме плана). В первом случае выпускник получит по критерию К7 1 балл, во втором – 0 баллов.</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2273822685"/>
              </p:ext>
            </p:extLst>
          </p:nvPr>
        </p:nvGraphicFramePr>
        <p:xfrm>
          <a:off x="736599" y="5030152"/>
          <a:ext cx="10735735" cy="326136"/>
        </p:xfrm>
        <a:graphic>
          <a:graphicData uri="http://schemas.openxmlformats.org/drawingml/2006/table">
            <a:tbl>
              <a:tblPr firstRow="1" firstCol="1" bandRow="1">
                <a:tableStyleId>{5C22544A-7EE6-4342-B048-85BDC9FD1C3A}</a:tableStyleId>
              </a:tblPr>
              <a:tblGrid>
                <a:gridCol w="8951615"/>
                <a:gridCol w="1784120"/>
              </a:tblGrid>
              <a:tr h="0">
                <a:tc>
                  <a:txBody>
                    <a:bodyPr/>
                    <a:lstStyle/>
                    <a:p>
                      <a:pPr algn="just">
                        <a:lnSpc>
                          <a:spcPct val="107000"/>
                        </a:lnSpc>
                        <a:spcAft>
                          <a:spcPts val="0"/>
                        </a:spcAft>
                      </a:pPr>
                      <a:r>
                        <a:rPr lang="ru-RU" sz="2000" dirty="0">
                          <a:effectLst/>
                        </a:rPr>
                        <a:t>Максимальный балл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2000" dirty="0">
                          <a:effectLst/>
                        </a:rPr>
                        <a:t>11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830918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105" y="575732"/>
            <a:ext cx="6417828" cy="5676495"/>
          </a:xfrm>
          <a:prstGeom prst="rect">
            <a:avLst/>
          </a:prstGeom>
        </p:spPr>
      </p:pic>
    </p:spTree>
    <p:extLst>
      <p:ext uri="{BB962C8B-B14F-4D97-AF65-F5344CB8AC3E}">
        <p14:creationId xmlns:p14="http://schemas.microsoft.com/office/powerpoint/2010/main" val="7775480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879600" y="668867"/>
            <a:ext cx="8339667" cy="5486400"/>
            <a:chOff x="3018896" y="1666875"/>
            <a:chExt cx="6086475" cy="2905125"/>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896" y="1666875"/>
              <a:ext cx="6086475" cy="123825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471" y="2905125"/>
              <a:ext cx="6057900" cy="1666875"/>
            </a:xfrm>
            <a:prstGeom prst="rect">
              <a:avLst/>
            </a:prstGeom>
          </p:spPr>
        </p:pic>
      </p:grpSp>
    </p:spTree>
    <p:extLst>
      <p:ext uri="{BB962C8B-B14F-4D97-AF65-F5344CB8AC3E}">
        <p14:creationId xmlns:p14="http://schemas.microsoft.com/office/powerpoint/2010/main" val="237347425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666" y="606252"/>
            <a:ext cx="4775201" cy="5605340"/>
          </a:xfrm>
          <a:prstGeom prst="rect">
            <a:avLst/>
          </a:prstGeom>
        </p:spPr>
      </p:pic>
    </p:spTree>
    <p:extLst>
      <p:ext uri="{BB962C8B-B14F-4D97-AF65-F5344CB8AC3E}">
        <p14:creationId xmlns:p14="http://schemas.microsoft.com/office/powerpoint/2010/main" val="21518735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593" y="872067"/>
            <a:ext cx="9498237" cy="5164666"/>
          </a:xfrm>
          <a:prstGeom prst="rect">
            <a:avLst/>
          </a:prstGeom>
        </p:spPr>
      </p:pic>
    </p:spTree>
    <p:extLst>
      <p:ext uri="{BB962C8B-B14F-4D97-AF65-F5344CB8AC3E}">
        <p14:creationId xmlns:p14="http://schemas.microsoft.com/office/powerpoint/2010/main" val="227053999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604365"/>
            <a:ext cx="5283201" cy="5595467"/>
          </a:xfrm>
          <a:prstGeom prst="rect">
            <a:avLst/>
          </a:prstGeom>
        </p:spPr>
      </p:pic>
    </p:spTree>
    <p:extLst>
      <p:ext uri="{BB962C8B-B14F-4D97-AF65-F5344CB8AC3E}">
        <p14:creationId xmlns:p14="http://schemas.microsoft.com/office/powerpoint/2010/main" val="78950381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766" y="863600"/>
            <a:ext cx="9313333" cy="5080000"/>
          </a:xfrm>
          <a:prstGeom prst="rect">
            <a:avLst/>
          </a:prstGeom>
        </p:spPr>
      </p:pic>
    </p:spTree>
    <p:extLst>
      <p:ext uri="{BB962C8B-B14F-4D97-AF65-F5344CB8AC3E}">
        <p14:creationId xmlns:p14="http://schemas.microsoft.com/office/powerpoint/2010/main" val="95465034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641" y="643467"/>
            <a:ext cx="8133266" cy="5511800"/>
          </a:xfrm>
          <a:prstGeom prst="rect">
            <a:avLst/>
          </a:prstGeom>
        </p:spPr>
      </p:pic>
    </p:spTree>
    <p:extLst>
      <p:ext uri="{BB962C8B-B14F-4D97-AF65-F5344CB8AC3E}">
        <p14:creationId xmlns:p14="http://schemas.microsoft.com/office/powerpoint/2010/main" val="99264584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067" y="665359"/>
            <a:ext cx="10964333" cy="5632311"/>
          </a:xfrm>
          <a:prstGeom prst="rect">
            <a:avLst/>
          </a:prstGeom>
        </p:spPr>
        <p:txBody>
          <a:bodyPr wrap="square">
            <a:spAutoFit/>
          </a:bodyPr>
          <a:lstStyle/>
          <a:p>
            <a:pPr algn="just"/>
            <a:r>
              <a:rPr lang="ru-RU" sz="2400" b="1" dirty="0" smtClean="0"/>
              <a:t>В 2016 г. </a:t>
            </a:r>
            <a:r>
              <a:rPr lang="ru-RU" sz="2400" dirty="0" smtClean="0"/>
              <a:t>в экзаменационную модель было введено новое задание – историческое сочинение. Задание оценивалось по 7 критериям. По критериям, соответствующим базовому уровню сложности – </a:t>
            </a:r>
            <a:r>
              <a:rPr lang="ru-RU" sz="2400" b="1" dirty="0" smtClean="0">
                <a:solidFill>
                  <a:srgbClr val="00B050"/>
                </a:solidFill>
              </a:rPr>
              <a:t>К1</a:t>
            </a:r>
            <a:r>
              <a:rPr lang="ru-RU" sz="2400" dirty="0" smtClean="0"/>
              <a:t> (указание событий (явлений, процессов)) и </a:t>
            </a:r>
            <a:r>
              <a:rPr lang="ru-RU" sz="2400" b="1" dirty="0" smtClean="0">
                <a:solidFill>
                  <a:srgbClr val="0070C0"/>
                </a:solidFill>
              </a:rPr>
              <a:t>К5</a:t>
            </a:r>
            <a:r>
              <a:rPr lang="ru-RU" sz="2400" dirty="0" smtClean="0"/>
              <a:t> (использование исторической терминологии), были получены высокие результаты – </a:t>
            </a:r>
            <a:r>
              <a:rPr lang="ru-RU" sz="2400" b="1" dirty="0" smtClean="0">
                <a:solidFill>
                  <a:srgbClr val="00B050"/>
                </a:solidFill>
              </a:rPr>
              <a:t>75,2%</a:t>
            </a:r>
            <a:r>
              <a:rPr lang="ru-RU" sz="2400" dirty="0" smtClean="0"/>
              <a:t> и </a:t>
            </a:r>
            <a:r>
              <a:rPr lang="ru-RU" sz="2400" b="1" dirty="0" smtClean="0">
                <a:solidFill>
                  <a:srgbClr val="0070C0"/>
                </a:solidFill>
              </a:rPr>
              <a:t>71,7%</a:t>
            </a:r>
            <a:r>
              <a:rPr lang="ru-RU" sz="2400" dirty="0" smtClean="0"/>
              <a:t> соответственно. По критерию повышенного уровня сложности </a:t>
            </a:r>
            <a:r>
              <a:rPr lang="ru-RU" sz="2400" b="1" dirty="0" smtClean="0">
                <a:solidFill>
                  <a:schemeClr val="accent4">
                    <a:lumMod val="75000"/>
                  </a:schemeClr>
                </a:solidFill>
              </a:rPr>
              <a:t>К2</a:t>
            </a:r>
            <a:r>
              <a:rPr lang="ru-RU" sz="2400" dirty="0" smtClean="0"/>
              <a:t> (исторические личности и их роль в указанных событиях (явлениях, процессах) данного периода истории) был показан результат </a:t>
            </a:r>
            <a:r>
              <a:rPr lang="ru-RU" sz="2400" b="1" dirty="0" smtClean="0">
                <a:solidFill>
                  <a:schemeClr val="accent4">
                    <a:lumMod val="75000"/>
                  </a:schemeClr>
                </a:solidFill>
              </a:rPr>
              <a:t>47,6%</a:t>
            </a:r>
            <a:r>
              <a:rPr lang="ru-RU" sz="2400" dirty="0" smtClean="0"/>
              <a:t>; по критериям высокого уровня сложности </a:t>
            </a:r>
            <a:r>
              <a:rPr lang="ru-RU" sz="2400" b="1" dirty="0" smtClean="0">
                <a:solidFill>
                  <a:srgbClr val="7030A0"/>
                </a:solidFill>
              </a:rPr>
              <a:t>К3</a:t>
            </a:r>
            <a:r>
              <a:rPr lang="ru-RU" sz="2400" dirty="0" smtClean="0"/>
              <a:t> (причинно-следственные связи), </a:t>
            </a:r>
            <a:r>
              <a:rPr lang="ru-RU" sz="2400" b="1" dirty="0" smtClean="0">
                <a:solidFill>
                  <a:schemeClr val="accent2">
                    <a:lumMod val="50000"/>
                  </a:schemeClr>
                </a:solidFill>
              </a:rPr>
              <a:t>К4</a:t>
            </a:r>
            <a:r>
              <a:rPr lang="ru-RU" sz="2400" dirty="0" smtClean="0"/>
              <a:t> (оценка влияния данного периода на дальнейшую историю России), </a:t>
            </a:r>
            <a:r>
              <a:rPr lang="ru-RU" sz="2400" b="1" dirty="0" smtClean="0">
                <a:solidFill>
                  <a:srgbClr val="C00000"/>
                </a:solidFill>
              </a:rPr>
              <a:t>К6</a:t>
            </a:r>
            <a:r>
              <a:rPr lang="ru-RU" sz="2400" dirty="0" smtClean="0"/>
              <a:t> (наличие/отсутствие фактических ошибок) и </a:t>
            </a:r>
            <a:r>
              <a:rPr lang="ru-RU" sz="2400" b="1" dirty="0" smtClean="0">
                <a:solidFill>
                  <a:srgbClr val="FF33CC"/>
                </a:solidFill>
              </a:rPr>
              <a:t>К7</a:t>
            </a:r>
            <a:r>
              <a:rPr lang="ru-RU" sz="2400" dirty="0" smtClean="0"/>
              <a:t> (форма изложения) были показаны результаты </a:t>
            </a:r>
            <a:r>
              <a:rPr lang="ru-RU" sz="2400" b="1" dirty="0" smtClean="0">
                <a:solidFill>
                  <a:srgbClr val="7030A0"/>
                </a:solidFill>
              </a:rPr>
              <a:t>42,3%</a:t>
            </a:r>
            <a:r>
              <a:rPr lang="ru-RU" sz="2400" dirty="0" smtClean="0"/>
              <a:t>, </a:t>
            </a:r>
            <a:r>
              <a:rPr lang="ru-RU" sz="2400" b="1" dirty="0" smtClean="0">
                <a:solidFill>
                  <a:schemeClr val="accent2">
                    <a:lumMod val="50000"/>
                  </a:schemeClr>
                </a:solidFill>
              </a:rPr>
              <a:t>44,6%</a:t>
            </a:r>
            <a:r>
              <a:rPr lang="ru-RU" sz="2400" dirty="0" smtClean="0"/>
              <a:t>, </a:t>
            </a:r>
            <a:r>
              <a:rPr lang="ru-RU" sz="2400" b="1" dirty="0" smtClean="0">
                <a:solidFill>
                  <a:srgbClr val="C00000"/>
                </a:solidFill>
              </a:rPr>
              <a:t>36%</a:t>
            </a:r>
            <a:r>
              <a:rPr lang="ru-RU" sz="2400" dirty="0" smtClean="0"/>
              <a:t> и </a:t>
            </a:r>
            <a:r>
              <a:rPr lang="ru-RU" sz="2400" b="1" dirty="0" smtClean="0">
                <a:solidFill>
                  <a:srgbClr val="FF33CC"/>
                </a:solidFill>
              </a:rPr>
              <a:t>54,8%</a:t>
            </a:r>
            <a:r>
              <a:rPr lang="ru-RU" sz="2400" dirty="0" smtClean="0"/>
              <a:t> соответственно. Отметим, что выпускники хорошо справились с указанием событий, относящихся к выбранному периоду, с использованием исторической терминологии. Самой же трудной задачей для них оказалось не допустить фактические ошибки. Невысокими являются также результаты выполнения задания по критериям </a:t>
            </a:r>
            <a:r>
              <a:rPr lang="ru-RU" sz="2400" b="1" dirty="0" smtClean="0"/>
              <a:t>К3</a:t>
            </a:r>
            <a:r>
              <a:rPr lang="ru-RU" sz="2400" dirty="0" smtClean="0"/>
              <a:t> и </a:t>
            </a:r>
            <a:r>
              <a:rPr lang="ru-RU" sz="2400" b="1" dirty="0" smtClean="0"/>
              <a:t>К4</a:t>
            </a:r>
            <a:r>
              <a:rPr lang="ru-RU" sz="2400" dirty="0" smtClean="0"/>
              <a:t>.</a:t>
            </a:r>
            <a:endParaRPr lang="ru-RU" sz="2400" dirty="0"/>
          </a:p>
        </p:txBody>
      </p:sp>
    </p:spTree>
    <p:extLst>
      <p:ext uri="{BB962C8B-B14F-4D97-AF65-F5344CB8AC3E}">
        <p14:creationId xmlns:p14="http://schemas.microsoft.com/office/powerpoint/2010/main" val="344712633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327" y="1253067"/>
            <a:ext cx="9613943" cy="4317999"/>
          </a:xfrm>
          <a:prstGeom prst="rect">
            <a:avLst/>
          </a:prstGeom>
        </p:spPr>
      </p:pic>
    </p:spTree>
    <p:extLst>
      <p:ext uri="{BB962C8B-B14F-4D97-AF65-F5344CB8AC3E}">
        <p14:creationId xmlns:p14="http://schemas.microsoft.com/office/powerpoint/2010/main" val="328173741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651000" y="4072467"/>
            <a:ext cx="9304867" cy="194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Через действие</a:t>
            </a:r>
          </a:p>
          <a:p>
            <a:pPr algn="ctr"/>
            <a:endParaRPr lang="ru-RU" dirty="0"/>
          </a:p>
          <a:p>
            <a:pPr algn="ctr"/>
            <a:endParaRPr lang="ru-RU" dirty="0" smtClean="0"/>
          </a:p>
          <a:p>
            <a:pPr algn="ctr"/>
            <a:endParaRPr lang="ru-RU" dirty="0"/>
          </a:p>
          <a:p>
            <a:pPr algn="ctr"/>
            <a:endParaRPr lang="ru-RU" dirty="0" smtClean="0"/>
          </a:p>
          <a:p>
            <a:pPr algn="ctr"/>
            <a:r>
              <a:rPr lang="ru-RU" sz="2400" dirty="0" smtClean="0"/>
              <a:t>Принял, разработал, руководил, командовал, основал, подписал</a:t>
            </a:r>
            <a:endParaRPr lang="ru-RU" sz="2400" dirty="0"/>
          </a:p>
        </p:txBody>
      </p:sp>
      <p:sp>
        <p:nvSpPr>
          <p:cNvPr id="2" name="Скругленный прямоугольник 1"/>
          <p:cNvSpPr/>
          <p:nvPr/>
        </p:nvSpPr>
        <p:spPr>
          <a:xfrm>
            <a:off x="2226733" y="965200"/>
            <a:ext cx="3429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Событие 1</a:t>
            </a:r>
            <a:endParaRPr lang="ru-RU" sz="4400" dirty="0"/>
          </a:p>
        </p:txBody>
      </p:sp>
      <p:sp>
        <p:nvSpPr>
          <p:cNvPr id="3" name="Скругленный прямоугольник 2"/>
          <p:cNvSpPr/>
          <p:nvPr/>
        </p:nvSpPr>
        <p:spPr>
          <a:xfrm>
            <a:off x="7061200" y="965200"/>
            <a:ext cx="3429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Событие 2</a:t>
            </a:r>
            <a:endParaRPr lang="ru-RU" sz="4400" dirty="0"/>
          </a:p>
        </p:txBody>
      </p:sp>
      <p:sp>
        <p:nvSpPr>
          <p:cNvPr id="4" name="Скругленный прямоугольник 3"/>
          <p:cNvSpPr/>
          <p:nvPr/>
        </p:nvSpPr>
        <p:spPr>
          <a:xfrm>
            <a:off x="2226733" y="2624667"/>
            <a:ext cx="3429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Личность 1</a:t>
            </a:r>
            <a:endParaRPr lang="ru-RU" sz="4400" dirty="0"/>
          </a:p>
        </p:txBody>
      </p:sp>
      <p:sp>
        <p:nvSpPr>
          <p:cNvPr id="5" name="Скругленный прямоугольник 4"/>
          <p:cNvSpPr/>
          <p:nvPr/>
        </p:nvSpPr>
        <p:spPr>
          <a:xfrm>
            <a:off x="7061200" y="2624667"/>
            <a:ext cx="3429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Личность 2</a:t>
            </a:r>
            <a:endParaRPr lang="ru-RU" sz="4400" dirty="0"/>
          </a:p>
        </p:txBody>
      </p:sp>
      <p:sp>
        <p:nvSpPr>
          <p:cNvPr id="6" name="Овал 5"/>
          <p:cNvSpPr/>
          <p:nvPr/>
        </p:nvSpPr>
        <p:spPr>
          <a:xfrm>
            <a:off x="2730499" y="4504267"/>
            <a:ext cx="2544233" cy="1058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Роль личности 1</a:t>
            </a:r>
            <a:endParaRPr lang="ru-RU" dirty="0"/>
          </a:p>
        </p:txBody>
      </p:sp>
      <p:sp>
        <p:nvSpPr>
          <p:cNvPr id="7" name="Овал 6"/>
          <p:cNvSpPr/>
          <p:nvPr/>
        </p:nvSpPr>
        <p:spPr>
          <a:xfrm>
            <a:off x="7437966" y="4504267"/>
            <a:ext cx="2544233" cy="1058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Роль личности 2</a:t>
            </a:r>
            <a:endParaRPr lang="ru-RU" dirty="0"/>
          </a:p>
        </p:txBody>
      </p:sp>
      <p:sp>
        <p:nvSpPr>
          <p:cNvPr id="9" name="Стрелка вниз 8"/>
          <p:cNvSpPr/>
          <p:nvPr/>
        </p:nvSpPr>
        <p:spPr>
          <a:xfrm>
            <a:off x="3670299" y="2192866"/>
            <a:ext cx="541867" cy="4402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8504766" y="2197099"/>
            <a:ext cx="541867" cy="4402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45101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0800" y="2633133"/>
            <a:ext cx="9567333"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p:cNvSpPr/>
          <p:nvPr/>
        </p:nvSpPr>
        <p:spPr>
          <a:xfrm>
            <a:off x="2125133" y="1100667"/>
            <a:ext cx="3429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Причинно-следственная связь 1</a:t>
            </a:r>
            <a:endParaRPr lang="ru-RU" sz="2800" dirty="0"/>
          </a:p>
        </p:txBody>
      </p:sp>
      <p:sp>
        <p:nvSpPr>
          <p:cNvPr id="3" name="Скругленный прямоугольник 2"/>
          <p:cNvSpPr/>
          <p:nvPr/>
        </p:nvSpPr>
        <p:spPr>
          <a:xfrm>
            <a:off x="6646333" y="1100667"/>
            <a:ext cx="3429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800" dirty="0">
                <a:solidFill>
                  <a:prstClr val="white"/>
                </a:solidFill>
              </a:rPr>
              <a:t>Причинно-следственная связь </a:t>
            </a:r>
            <a:r>
              <a:rPr lang="ru-RU" sz="2800" dirty="0" smtClean="0">
                <a:solidFill>
                  <a:prstClr val="white"/>
                </a:solidFill>
              </a:rPr>
              <a:t>2</a:t>
            </a:r>
            <a:endParaRPr lang="ru-RU" sz="2800" dirty="0">
              <a:solidFill>
                <a:prstClr val="white"/>
              </a:solidFill>
            </a:endParaRPr>
          </a:p>
        </p:txBody>
      </p:sp>
      <p:grpSp>
        <p:nvGrpSpPr>
          <p:cNvPr id="8" name="Группа 7"/>
          <p:cNvGrpSpPr/>
          <p:nvPr/>
        </p:nvGrpSpPr>
        <p:grpSpPr>
          <a:xfrm>
            <a:off x="2125133" y="3039533"/>
            <a:ext cx="8068734" cy="1109134"/>
            <a:chOff x="2125133" y="3039533"/>
            <a:chExt cx="8068734" cy="1109134"/>
          </a:xfrm>
        </p:grpSpPr>
        <p:sp>
          <p:nvSpPr>
            <p:cNvPr id="4" name="Овал 3"/>
            <p:cNvSpPr/>
            <p:nvPr/>
          </p:nvSpPr>
          <p:spPr>
            <a:xfrm>
              <a:off x="2125133" y="3039533"/>
              <a:ext cx="3318934" cy="1109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Причина (событие)</a:t>
              </a:r>
              <a:endParaRPr lang="ru-RU" sz="2400" dirty="0"/>
            </a:p>
          </p:txBody>
        </p:sp>
        <p:sp>
          <p:nvSpPr>
            <p:cNvPr id="5" name="Овал 4"/>
            <p:cNvSpPr/>
            <p:nvPr/>
          </p:nvSpPr>
          <p:spPr>
            <a:xfrm>
              <a:off x="6874933" y="3039533"/>
              <a:ext cx="3318934" cy="1109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Следствие (событие)</a:t>
              </a:r>
              <a:endParaRPr lang="ru-RU" sz="2400" dirty="0"/>
            </a:p>
          </p:txBody>
        </p:sp>
        <p:sp>
          <p:nvSpPr>
            <p:cNvPr id="6" name="Стрелка вправо 5"/>
            <p:cNvSpPr/>
            <p:nvPr/>
          </p:nvSpPr>
          <p:spPr>
            <a:xfrm>
              <a:off x="5444067" y="3530599"/>
              <a:ext cx="1430866" cy="135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
          <p:cNvGrpSpPr/>
          <p:nvPr/>
        </p:nvGrpSpPr>
        <p:grpSpPr>
          <a:xfrm>
            <a:off x="2125133" y="4385733"/>
            <a:ext cx="8068734" cy="1109134"/>
            <a:chOff x="2125133" y="3039533"/>
            <a:chExt cx="8068734" cy="1109134"/>
          </a:xfrm>
        </p:grpSpPr>
        <p:sp>
          <p:nvSpPr>
            <p:cNvPr id="10" name="Овал 9"/>
            <p:cNvSpPr/>
            <p:nvPr/>
          </p:nvSpPr>
          <p:spPr>
            <a:xfrm>
              <a:off x="2125133" y="3039533"/>
              <a:ext cx="3318934" cy="1109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Издание Судебника Иваном </a:t>
              </a:r>
              <a:r>
                <a:rPr lang="en-US" dirty="0" smtClean="0"/>
                <a:t>III</a:t>
              </a:r>
              <a:endParaRPr lang="ru-RU" dirty="0"/>
            </a:p>
          </p:txBody>
        </p:sp>
        <p:sp>
          <p:nvSpPr>
            <p:cNvPr id="11" name="Овал 10"/>
            <p:cNvSpPr/>
            <p:nvPr/>
          </p:nvSpPr>
          <p:spPr>
            <a:xfrm>
              <a:off x="6874933" y="3039533"/>
              <a:ext cx="3318934" cy="1109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Начало закрепощения крестьян</a:t>
              </a:r>
              <a:endParaRPr lang="ru-RU" dirty="0"/>
            </a:p>
          </p:txBody>
        </p:sp>
        <p:sp>
          <p:nvSpPr>
            <p:cNvPr id="12" name="Стрелка вправо 11"/>
            <p:cNvSpPr/>
            <p:nvPr/>
          </p:nvSpPr>
          <p:spPr>
            <a:xfrm>
              <a:off x="5444067" y="3530599"/>
              <a:ext cx="1430866" cy="135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927347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2116666" y="1151467"/>
            <a:ext cx="8174566" cy="4478865"/>
            <a:chOff x="1109133" y="931333"/>
            <a:chExt cx="8174566" cy="4478865"/>
          </a:xfrm>
        </p:grpSpPr>
        <p:sp>
          <p:nvSpPr>
            <p:cNvPr id="2" name="Скругленный прямоугольник 1"/>
            <p:cNvSpPr/>
            <p:nvPr/>
          </p:nvSpPr>
          <p:spPr>
            <a:xfrm>
              <a:off x="1109133" y="2446866"/>
              <a:ext cx="3894666" cy="1456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Оценка периода</a:t>
              </a:r>
              <a:endParaRPr lang="ru-RU" sz="2800" dirty="0"/>
            </a:p>
          </p:txBody>
        </p:sp>
        <p:sp>
          <p:nvSpPr>
            <p:cNvPr id="4" name="Овал 3"/>
            <p:cNvSpPr/>
            <p:nvPr/>
          </p:nvSpPr>
          <p:spPr>
            <a:xfrm>
              <a:off x="5939366" y="931333"/>
              <a:ext cx="3344333" cy="1109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Мнение историка («по мнению историков…»)</a:t>
              </a:r>
              <a:endParaRPr lang="ru-RU" dirty="0"/>
            </a:p>
          </p:txBody>
        </p:sp>
        <p:sp>
          <p:nvSpPr>
            <p:cNvPr id="5" name="Овал 4"/>
            <p:cNvSpPr/>
            <p:nvPr/>
          </p:nvSpPr>
          <p:spPr>
            <a:xfrm>
              <a:off x="5939365" y="4301065"/>
              <a:ext cx="3344333" cy="1109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Влияние на будущее («мостик»)</a:t>
              </a:r>
              <a:endParaRPr lang="ru-RU" dirty="0"/>
            </a:p>
          </p:txBody>
        </p:sp>
        <p:sp>
          <p:nvSpPr>
            <p:cNvPr id="6" name="Овал 5"/>
            <p:cNvSpPr/>
            <p:nvPr/>
          </p:nvSpPr>
          <p:spPr>
            <a:xfrm>
              <a:off x="5939366" y="2616199"/>
              <a:ext cx="3344333" cy="1109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Своими словами</a:t>
              </a:r>
              <a:endParaRPr lang="ru-RU" dirty="0"/>
            </a:p>
          </p:txBody>
        </p:sp>
        <p:sp>
          <p:nvSpPr>
            <p:cNvPr id="8" name="Стрелка углом 7"/>
            <p:cNvSpPr/>
            <p:nvPr/>
          </p:nvSpPr>
          <p:spPr>
            <a:xfrm>
              <a:off x="2793999" y="1159933"/>
              <a:ext cx="3145366" cy="12869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трелка вправо 8"/>
            <p:cNvSpPr/>
            <p:nvPr/>
          </p:nvSpPr>
          <p:spPr>
            <a:xfrm>
              <a:off x="5003799" y="2992965"/>
              <a:ext cx="935566"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7425265" y="3733799"/>
              <a:ext cx="372531" cy="567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123533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63133" y="897467"/>
            <a:ext cx="9770533" cy="1761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Терминология</a:t>
            </a:r>
          </a:p>
          <a:p>
            <a:pPr algn="ctr"/>
            <a:endParaRPr lang="ru-RU" dirty="0" smtClean="0"/>
          </a:p>
          <a:p>
            <a:pPr algn="ctr"/>
            <a:r>
              <a:rPr lang="ru-RU" dirty="0"/>
              <a:t>слово </a:t>
            </a:r>
            <a:r>
              <a:rPr lang="ru-RU" dirty="0" smtClean="0"/>
              <a:t>или словосочетание</a:t>
            </a:r>
            <a:r>
              <a:rPr lang="ru-RU" dirty="0"/>
              <a:t>, обозначающее историческое понятие, связанное с</a:t>
            </a:r>
          </a:p>
          <a:p>
            <a:pPr algn="ctr"/>
            <a:r>
              <a:rPr lang="ru-RU" dirty="0"/>
              <a:t>определённым историческим событием, характерное для определенного</a:t>
            </a:r>
          </a:p>
          <a:p>
            <a:pPr algn="ctr"/>
            <a:r>
              <a:rPr lang="ru-RU" dirty="0"/>
              <a:t>исторического </a:t>
            </a:r>
            <a:r>
              <a:rPr lang="ru-RU" dirty="0" smtClean="0"/>
              <a:t>периода</a:t>
            </a:r>
            <a:endParaRPr lang="ru-RU" dirty="0"/>
          </a:p>
          <a:p>
            <a:pPr algn="ctr"/>
            <a:endParaRPr lang="ru-RU" dirty="0"/>
          </a:p>
        </p:txBody>
      </p:sp>
      <p:sp>
        <p:nvSpPr>
          <p:cNvPr id="3" name="Овал 2"/>
          <p:cNvSpPr/>
          <p:nvPr/>
        </p:nvSpPr>
        <p:spPr>
          <a:xfrm>
            <a:off x="1642533" y="3132667"/>
            <a:ext cx="9271000" cy="1109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 Алексее Михайловиче было принято </a:t>
            </a:r>
            <a:r>
              <a:rPr lang="ru-RU" dirty="0" smtClean="0">
                <a:solidFill>
                  <a:schemeClr val="bg1"/>
                </a:solidFill>
              </a:rPr>
              <a:t>Соборное Уложение, которое окончательно закрепостило крестьян, было установлено крепостное право.</a:t>
            </a:r>
            <a:endParaRPr lang="ru-RU" dirty="0">
              <a:solidFill>
                <a:schemeClr val="bg1"/>
              </a:solidFill>
            </a:endParaRPr>
          </a:p>
        </p:txBody>
      </p:sp>
      <p:sp>
        <p:nvSpPr>
          <p:cNvPr id="4" name="Овал 3"/>
          <p:cNvSpPr/>
          <p:nvPr/>
        </p:nvSpPr>
        <p:spPr>
          <a:xfrm>
            <a:off x="1642533" y="4715934"/>
            <a:ext cx="9271000" cy="1109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Пятинные</a:t>
            </a:r>
            <a:r>
              <a:rPr lang="ru-RU" dirty="0" smtClean="0"/>
              <a:t> деньги – чрезвычайный налог, введенный Михаилом Романовым для </a:t>
            </a:r>
            <a:r>
              <a:rPr lang="ru-RU" dirty="0"/>
              <a:t>восстановления хозяйства, разрушенного Смутой </a:t>
            </a:r>
          </a:p>
        </p:txBody>
      </p:sp>
    </p:spTree>
    <p:extLst>
      <p:ext uri="{BB962C8B-B14F-4D97-AF65-F5344CB8AC3E}">
        <p14:creationId xmlns:p14="http://schemas.microsoft.com/office/powerpoint/2010/main" val="1348300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335867" y="2573866"/>
            <a:ext cx="5300133" cy="1388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Фактические ошибки</a:t>
            </a:r>
            <a:endParaRPr lang="ru-RU" sz="3200" dirty="0"/>
          </a:p>
        </p:txBody>
      </p:sp>
      <p:sp>
        <p:nvSpPr>
          <p:cNvPr id="3" name="Овал 2"/>
          <p:cNvSpPr/>
          <p:nvPr/>
        </p:nvSpPr>
        <p:spPr>
          <a:xfrm>
            <a:off x="1024467" y="2620433"/>
            <a:ext cx="2023533"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C3300"/>
                </a:solidFill>
              </a:rPr>
              <a:t>Даты</a:t>
            </a:r>
            <a:endParaRPr lang="ru-RU" dirty="0">
              <a:solidFill>
                <a:srgbClr val="CC3300"/>
              </a:solidFill>
            </a:endParaRPr>
          </a:p>
        </p:txBody>
      </p:sp>
      <p:sp>
        <p:nvSpPr>
          <p:cNvPr id="4" name="Овал 3"/>
          <p:cNvSpPr/>
          <p:nvPr/>
        </p:nvSpPr>
        <p:spPr>
          <a:xfrm>
            <a:off x="3335867" y="914401"/>
            <a:ext cx="2023533"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C3300"/>
                </a:solidFill>
              </a:rPr>
              <a:t>Названия государств</a:t>
            </a:r>
            <a:endParaRPr lang="ru-RU" dirty="0">
              <a:solidFill>
                <a:srgbClr val="CC3300"/>
              </a:solidFill>
            </a:endParaRPr>
          </a:p>
        </p:txBody>
      </p:sp>
      <p:sp>
        <p:nvSpPr>
          <p:cNvPr id="5" name="Овал 4"/>
          <p:cNvSpPr/>
          <p:nvPr/>
        </p:nvSpPr>
        <p:spPr>
          <a:xfrm>
            <a:off x="6612467" y="914401"/>
            <a:ext cx="2023533"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C3300"/>
                </a:solidFill>
              </a:rPr>
              <a:t>Имена</a:t>
            </a:r>
            <a:endParaRPr lang="ru-RU" dirty="0">
              <a:solidFill>
                <a:srgbClr val="CC3300"/>
              </a:solidFill>
            </a:endParaRPr>
          </a:p>
        </p:txBody>
      </p:sp>
      <p:sp>
        <p:nvSpPr>
          <p:cNvPr id="6" name="Овал 5"/>
          <p:cNvSpPr/>
          <p:nvPr/>
        </p:nvSpPr>
        <p:spPr>
          <a:xfrm>
            <a:off x="9076267" y="2620433"/>
            <a:ext cx="2023533"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C3300"/>
                </a:solidFill>
              </a:rPr>
              <a:t>Титулы, звания, должности</a:t>
            </a:r>
            <a:endParaRPr lang="ru-RU" dirty="0">
              <a:solidFill>
                <a:srgbClr val="CC3300"/>
              </a:solidFill>
            </a:endParaRPr>
          </a:p>
        </p:txBody>
      </p:sp>
      <p:sp>
        <p:nvSpPr>
          <p:cNvPr id="7" name="Овал 6"/>
          <p:cNvSpPr/>
          <p:nvPr/>
        </p:nvSpPr>
        <p:spPr>
          <a:xfrm>
            <a:off x="3335867" y="4326463"/>
            <a:ext cx="2023533"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C3300"/>
                </a:solidFill>
              </a:rPr>
              <a:t>Факты биографии</a:t>
            </a:r>
            <a:endParaRPr lang="ru-RU" dirty="0">
              <a:solidFill>
                <a:srgbClr val="CC3300"/>
              </a:solidFill>
            </a:endParaRPr>
          </a:p>
        </p:txBody>
      </p:sp>
      <p:sp>
        <p:nvSpPr>
          <p:cNvPr id="8" name="Овал 7"/>
          <p:cNvSpPr/>
          <p:nvPr/>
        </p:nvSpPr>
        <p:spPr>
          <a:xfrm>
            <a:off x="6612467" y="4326463"/>
            <a:ext cx="2023533"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C3300"/>
                </a:solidFill>
              </a:rPr>
              <a:t>Авторство мнений историков</a:t>
            </a:r>
            <a:endParaRPr lang="ru-RU" dirty="0">
              <a:solidFill>
                <a:srgbClr val="CC3300"/>
              </a:solidFill>
            </a:endParaRPr>
          </a:p>
        </p:txBody>
      </p:sp>
    </p:spTree>
    <p:extLst>
      <p:ext uri="{BB962C8B-B14F-4D97-AF65-F5344CB8AC3E}">
        <p14:creationId xmlns:p14="http://schemas.microsoft.com/office/powerpoint/2010/main" val="3039114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399" y="872067"/>
            <a:ext cx="10331674" cy="1754326"/>
          </a:xfrm>
          <a:prstGeom prst="rect">
            <a:avLst/>
          </a:prstGeom>
          <a:noFill/>
        </p:spPr>
        <p:txBody>
          <a:bodyPr wrap="none" rtlCol="0">
            <a:spAutoFit/>
          </a:bodyPr>
          <a:lstStyle/>
          <a:p>
            <a:r>
              <a:rPr lang="ru-RU" dirty="0" smtClean="0"/>
              <a:t>При составлении методических рекомендаций были использованы материалы со следующих источников:</a:t>
            </a:r>
          </a:p>
          <a:p>
            <a:endParaRPr lang="ru-RU" dirty="0"/>
          </a:p>
          <a:p>
            <a:r>
              <a:rPr lang="en-US" dirty="0" smtClean="0">
                <a:hlinkClick r:id="rId2"/>
              </a:rPr>
              <a:t>www.fipi.ru</a:t>
            </a:r>
            <a:endParaRPr lang="ru-RU" dirty="0" smtClean="0"/>
          </a:p>
          <a:p>
            <a:r>
              <a:rPr lang="en-US" dirty="0" smtClean="0">
                <a:hlinkClick r:id="rId3"/>
              </a:rPr>
              <a:t>www.iro23.ru</a:t>
            </a:r>
            <a:endParaRPr lang="en-US" dirty="0" smtClean="0"/>
          </a:p>
          <a:p>
            <a:endParaRPr lang="ru-RU" dirty="0" smtClean="0"/>
          </a:p>
          <a:p>
            <a:endParaRPr lang="ru-RU" dirty="0"/>
          </a:p>
        </p:txBody>
      </p:sp>
    </p:spTree>
    <p:extLst>
      <p:ext uri="{BB962C8B-B14F-4D97-AF65-F5344CB8AC3E}">
        <p14:creationId xmlns:p14="http://schemas.microsoft.com/office/powerpoint/2010/main" val="663239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5001" y="730795"/>
            <a:ext cx="10972800" cy="5324535"/>
          </a:xfrm>
          <a:prstGeom prst="rect">
            <a:avLst/>
          </a:prstGeom>
        </p:spPr>
        <p:txBody>
          <a:bodyPr wrap="square">
            <a:spAutoFit/>
          </a:bodyPr>
          <a:lstStyle/>
          <a:p>
            <a:pPr algn="just"/>
            <a:r>
              <a:rPr lang="ru-RU" sz="2000" b="1" dirty="0" smtClean="0"/>
              <a:t>Задание 25 (историческое сочинение) </a:t>
            </a:r>
            <a:r>
              <a:rPr lang="ru-RU" sz="2000" dirty="0" smtClean="0"/>
              <a:t>предполагает написание исторического сочинения по одному из трёх предложенных периодов истории России по выбору выпускника. Выпускнику предлагается написать сочинение, в котором необходимо:</a:t>
            </a:r>
          </a:p>
          <a:p>
            <a:pPr algn="just"/>
            <a:r>
              <a:rPr lang="ru-RU" sz="2000" b="1" i="1" dirty="0" smtClean="0"/>
              <a:t>– указать не менее двух событий (явлений, процессов), относящихся к выбранному периоду истории;</a:t>
            </a:r>
          </a:p>
          <a:p>
            <a:pPr algn="just"/>
            <a:r>
              <a:rPr lang="ru-RU" sz="2000" b="1" i="1" dirty="0" smtClean="0"/>
              <a:t>– назвать две исторические личности, деятельность которых связана с указанными событиями (явлениями, процессами), и, используя знание исторических фактов, охарактеризовать роль названных личностей в этих</a:t>
            </a:r>
          </a:p>
          <a:p>
            <a:pPr algn="just"/>
            <a:r>
              <a:rPr lang="ru-RU" sz="2000" b="1" i="1" dirty="0" smtClean="0"/>
              <a:t>событиях (явлениях, процессах);</a:t>
            </a:r>
          </a:p>
          <a:p>
            <a:pPr algn="just"/>
            <a:r>
              <a:rPr lang="ru-RU" sz="2000" b="1" i="1" dirty="0" smtClean="0"/>
              <a:t>– указать не менее двух причинно-следственных связей, существовавших между событиями (явлениями, процессами) в рамках данного периода истории;</a:t>
            </a:r>
          </a:p>
          <a:p>
            <a:pPr algn="just"/>
            <a:r>
              <a:rPr lang="ru-RU" sz="2000" b="1" i="1" dirty="0" smtClean="0"/>
              <a:t>– используя знание исторических фактов и (или) мнений историков, дать одну оценку значения данного периода для истории России;</a:t>
            </a:r>
          </a:p>
          <a:p>
            <a:pPr algn="just"/>
            <a:r>
              <a:rPr lang="ru-RU" sz="2000" b="1" i="1" dirty="0" smtClean="0"/>
              <a:t>– в ходе изложения использовать исторические термины, понятия, относящиеся к данному периоду;</a:t>
            </a:r>
          </a:p>
          <a:p>
            <a:pPr algn="just"/>
            <a:r>
              <a:rPr lang="ru-RU" sz="2000" b="1" i="1" dirty="0" smtClean="0"/>
              <a:t>– стараться не допускать фактических ошибок;</a:t>
            </a:r>
          </a:p>
          <a:p>
            <a:pPr algn="just"/>
            <a:r>
              <a:rPr lang="ru-RU" sz="2000" b="1" i="1" dirty="0" smtClean="0"/>
              <a:t>– написать ответ в форме последовательного, связного изложения материала.</a:t>
            </a:r>
            <a:endParaRPr lang="ru-RU" sz="2000" b="1" i="1" dirty="0"/>
          </a:p>
        </p:txBody>
      </p:sp>
    </p:spTree>
    <p:extLst>
      <p:ext uri="{BB962C8B-B14F-4D97-AF65-F5344CB8AC3E}">
        <p14:creationId xmlns:p14="http://schemas.microsoft.com/office/powerpoint/2010/main" val="10896872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4887" y="978397"/>
            <a:ext cx="11252886" cy="4893647"/>
          </a:xfrm>
          <a:prstGeom prst="rect">
            <a:avLst/>
          </a:prstGeom>
        </p:spPr>
        <p:txBody>
          <a:bodyPr wrap="square">
            <a:spAutoFit/>
          </a:bodyPr>
          <a:lstStyle/>
          <a:p>
            <a:r>
              <a:rPr lang="ru-RU" sz="2400" dirty="0" smtClean="0"/>
              <a:t>Выпускники вправе самостоятельно выбрать композицию (структуру) сочинения.</a:t>
            </a:r>
          </a:p>
          <a:p>
            <a:r>
              <a:rPr lang="ru-RU" sz="2400" dirty="0" smtClean="0"/>
              <a:t>Проверка и оценка результатов выполнения задания осуществляется по семи критериям: </a:t>
            </a:r>
          </a:p>
          <a:p>
            <a:r>
              <a:rPr lang="ru-RU" sz="2400" dirty="0" smtClean="0"/>
              <a:t>К1 – указание событий (явлений, процессов) </a:t>
            </a:r>
          </a:p>
          <a:p>
            <a:r>
              <a:rPr lang="ru-RU" sz="2400" dirty="0" smtClean="0"/>
              <a:t>К2 – исторические личности и их роль в указанных событиях (процессах, явлениях) </a:t>
            </a:r>
          </a:p>
          <a:p>
            <a:r>
              <a:rPr lang="ru-RU" sz="2400" dirty="0" smtClean="0"/>
              <a:t>К3 – причинно-следственные связи </a:t>
            </a:r>
          </a:p>
          <a:p>
            <a:r>
              <a:rPr lang="ru-RU" sz="2400" dirty="0" smtClean="0"/>
              <a:t>К4 – оценка значения периода для истории России </a:t>
            </a:r>
          </a:p>
          <a:p>
            <a:r>
              <a:rPr lang="ru-RU" sz="2400" dirty="0" smtClean="0"/>
              <a:t>К5 – использование исторической терминологии </a:t>
            </a:r>
          </a:p>
          <a:p>
            <a:r>
              <a:rPr lang="ru-RU" sz="2400" dirty="0" smtClean="0"/>
              <a:t>К6 – наличие фактических ошибок (по критериям К1 – К5 фактические ошибки не учитываются, эксперт засчитывает только правильные элементы) </a:t>
            </a:r>
          </a:p>
          <a:p>
            <a:r>
              <a:rPr lang="ru-RU" sz="2400" dirty="0" smtClean="0"/>
              <a:t>К7 – форма изложения. </a:t>
            </a:r>
          </a:p>
          <a:p>
            <a:r>
              <a:rPr lang="ru-RU" sz="2400" dirty="0" smtClean="0"/>
              <a:t>По критериям К6 и К7 баллы могут быть выставлены только в том случае, если по критериям К1–К4 выставлено в сумме не менее 4 баллов.</a:t>
            </a:r>
            <a:endParaRPr lang="ru-RU" sz="2400" dirty="0"/>
          </a:p>
        </p:txBody>
      </p:sp>
    </p:spTree>
    <p:extLst>
      <p:ext uri="{BB962C8B-B14F-4D97-AF65-F5344CB8AC3E}">
        <p14:creationId xmlns:p14="http://schemas.microsoft.com/office/powerpoint/2010/main" val="27240625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934" y="741858"/>
            <a:ext cx="10888133" cy="1015663"/>
          </a:xfrm>
          <a:prstGeom prst="rect">
            <a:avLst/>
          </a:prstGeom>
          <a:ln w="28575">
            <a:solidFill>
              <a:schemeClr val="accent1"/>
            </a:solidFill>
          </a:ln>
        </p:spPr>
        <p:txBody>
          <a:bodyPr wrap="square">
            <a:spAutoFit/>
          </a:bodyPr>
          <a:lstStyle/>
          <a:p>
            <a:pPr algn="just"/>
            <a:r>
              <a:rPr lang="ru-RU" sz="2000" dirty="0" smtClean="0"/>
              <a:t>В случае, когда исторические события (явления, процессы) не указаны или все указанные исторические события (явления, процессы) не относятся к выбранному периоду, ответ оценивается 0 баллов (по каждому из критериев К1–К7 выставляется 0 баллов).</a:t>
            </a:r>
            <a:endParaRPr lang="ru-RU" sz="2000" dirty="0"/>
          </a:p>
        </p:txBody>
      </p:sp>
      <p:graphicFrame>
        <p:nvGraphicFramePr>
          <p:cNvPr id="3" name="Таблица 2"/>
          <p:cNvGraphicFramePr>
            <a:graphicFrameLocks noGrp="1"/>
          </p:cNvGraphicFramePr>
          <p:nvPr>
            <p:extLst>
              <p:ext uri="{D42A27DB-BD31-4B8C-83A1-F6EECF244321}">
                <p14:modId xmlns:p14="http://schemas.microsoft.com/office/powerpoint/2010/main" val="911418434"/>
              </p:ext>
            </p:extLst>
          </p:nvPr>
        </p:nvGraphicFramePr>
        <p:xfrm>
          <a:off x="651934" y="2066484"/>
          <a:ext cx="10989732" cy="1630680"/>
        </p:xfrm>
        <a:graphic>
          <a:graphicData uri="http://schemas.openxmlformats.org/drawingml/2006/table">
            <a:tbl>
              <a:tblPr firstRow="1" firstCol="1" bandRow="1">
                <a:tableStyleId>{5C22544A-7EE6-4342-B048-85BDC9FD1C3A}</a:tableStyleId>
              </a:tblPr>
              <a:tblGrid>
                <a:gridCol w="808718"/>
                <a:gridCol w="8910027"/>
                <a:gridCol w="1270987"/>
              </a:tblGrid>
              <a:tr h="0">
                <a:tc gridSpan="2">
                  <a:txBody>
                    <a:bodyPr/>
                    <a:lstStyle/>
                    <a:p>
                      <a:pPr algn="ctr">
                        <a:lnSpc>
                          <a:spcPct val="107000"/>
                        </a:lnSpc>
                        <a:spcAft>
                          <a:spcPts val="0"/>
                        </a:spcAft>
                      </a:pPr>
                      <a:r>
                        <a:rPr lang="ru-RU" sz="2000" dirty="0">
                          <a:effectLst/>
                        </a:rPr>
                        <a:t>Критерии оценивания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a:txBody>
                    <a:bodyPr/>
                    <a:lstStyle/>
                    <a:p>
                      <a:pPr algn="ctr">
                        <a:lnSpc>
                          <a:spcPct val="107000"/>
                        </a:lnSpc>
                        <a:spcAft>
                          <a:spcPts val="0"/>
                        </a:spcAft>
                      </a:pPr>
                      <a:r>
                        <a:rPr lang="ru-RU" sz="2000">
                          <a:effectLst/>
                        </a:rPr>
                        <a:t>Баллы</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rowSpan="4">
                  <a:txBody>
                    <a:bodyPr/>
                    <a:lstStyle/>
                    <a:p>
                      <a:pPr algn="just">
                        <a:lnSpc>
                          <a:spcPct val="107000"/>
                        </a:lnSpc>
                        <a:spcAft>
                          <a:spcPts val="0"/>
                        </a:spcAft>
                      </a:pPr>
                      <a:r>
                        <a:rPr lang="ru-RU" sz="2000" dirty="0">
                          <a:effectLst/>
                        </a:rPr>
                        <a:t>К1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2000" dirty="0">
                          <a:effectLst/>
                        </a:rPr>
                        <a:t>Указание событий (явлений, процессов)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2000">
                          <a:effectLst/>
                        </a:rPr>
                        <a:t>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2000" dirty="0">
                          <a:effectLst/>
                        </a:rPr>
                        <a:t>Правильно указаны два события (явления, процесса)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2000">
                          <a:effectLst/>
                        </a:rPr>
                        <a:t>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2000" dirty="0">
                          <a:effectLst/>
                        </a:rPr>
                        <a:t>Правильно указано одно событие (явление, процесс)</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2000">
                          <a:effectLst/>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2000" dirty="0">
                          <a:effectLst/>
                        </a:rPr>
                        <a:t>События (явления, процессы) не указаны или указаны неверно</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2000" dirty="0">
                          <a:effectLst/>
                        </a:rPr>
                        <a:t>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Прямоугольник 3"/>
          <p:cNvSpPr/>
          <p:nvPr/>
        </p:nvSpPr>
        <p:spPr>
          <a:xfrm>
            <a:off x="651934" y="3950248"/>
            <a:ext cx="10989733" cy="2246769"/>
          </a:xfrm>
          <a:prstGeom prst="rect">
            <a:avLst/>
          </a:prstGeom>
        </p:spPr>
        <p:txBody>
          <a:bodyPr wrap="square">
            <a:spAutoFit/>
          </a:bodyPr>
          <a:lstStyle/>
          <a:p>
            <a:pPr algn="just"/>
            <a:r>
              <a:rPr lang="ru-RU" sz="2000" dirty="0" smtClean="0"/>
              <a:t>Например, если в сочинении по периоду 1801–1812 гг. выпускник написал об </a:t>
            </a:r>
            <a:r>
              <a:rPr lang="ru-RU" sz="2000" b="1" i="1" dirty="0" smtClean="0">
                <a:solidFill>
                  <a:srgbClr val="006600"/>
                </a:solidFill>
              </a:rPr>
              <a:t>учреждении Государственного совета и учреждении министерств</a:t>
            </a:r>
            <a:r>
              <a:rPr lang="ru-RU" sz="2000" dirty="0" smtClean="0">
                <a:solidFill>
                  <a:srgbClr val="006600"/>
                </a:solidFill>
              </a:rPr>
              <a:t>,</a:t>
            </a:r>
            <a:r>
              <a:rPr lang="ru-RU" sz="2000" dirty="0" smtClean="0"/>
              <a:t> но потом неправильно назвал среди событий данного периода </a:t>
            </a:r>
            <a:r>
              <a:rPr lang="ru-RU" sz="2000" b="1" i="1" dirty="0" smtClean="0">
                <a:solidFill>
                  <a:srgbClr val="C00000"/>
                </a:solidFill>
              </a:rPr>
              <a:t>создание «Союза спасения», </a:t>
            </a:r>
            <a:r>
              <a:rPr lang="ru-RU" sz="2000" dirty="0" smtClean="0"/>
              <a:t>то по критерию К1 должно быть выставлено 2 балла. Фактическая ошибка, допущенная выпускником, будет учтена в дальнейшем при оценивании работы по критерию К6. Отметим, что при оценивании по критерию К1 оценивается только указание событий (процессов, явлений), но не учитывается их связь между собой, последовательность изложения и т.п.</a:t>
            </a:r>
            <a:endParaRPr lang="ru-RU" sz="2000" dirty="0"/>
          </a:p>
        </p:txBody>
      </p:sp>
    </p:spTree>
    <p:extLst>
      <p:ext uri="{BB962C8B-B14F-4D97-AF65-F5344CB8AC3E}">
        <p14:creationId xmlns:p14="http://schemas.microsoft.com/office/powerpoint/2010/main" val="163219470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5582551"/>
              </p:ext>
            </p:extLst>
          </p:nvPr>
        </p:nvGraphicFramePr>
        <p:xfrm>
          <a:off x="609142" y="609600"/>
          <a:ext cx="10973258" cy="5645611"/>
        </p:xfrm>
        <a:graphic>
          <a:graphicData uri="http://schemas.openxmlformats.org/drawingml/2006/table">
            <a:tbl>
              <a:tblPr firstRow="1" firstCol="1" bandRow="1">
                <a:tableStyleId>{5C22544A-7EE6-4342-B048-85BDC9FD1C3A}</a:tableStyleId>
              </a:tblPr>
              <a:tblGrid>
                <a:gridCol w="567606"/>
                <a:gridCol w="9491252"/>
                <a:gridCol w="914400"/>
              </a:tblGrid>
              <a:tr h="505979">
                <a:tc rowSpan="4">
                  <a:txBody>
                    <a:bodyPr/>
                    <a:lstStyle/>
                    <a:p>
                      <a:pPr algn="just">
                        <a:lnSpc>
                          <a:spcPct val="107000"/>
                        </a:lnSpc>
                        <a:spcAft>
                          <a:spcPts val="0"/>
                        </a:spcAft>
                      </a:pPr>
                      <a:r>
                        <a:rPr lang="ru-RU" sz="1600" dirty="0">
                          <a:effectLst/>
                        </a:rPr>
                        <a:t>К2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49" marR="37349" marT="0" marB="0"/>
                </a:tc>
                <a:tc>
                  <a:txBody>
                    <a:bodyPr/>
                    <a:lstStyle/>
                    <a:p>
                      <a:pPr algn="just">
                        <a:lnSpc>
                          <a:spcPct val="107000"/>
                        </a:lnSpc>
                        <a:spcAft>
                          <a:spcPts val="0"/>
                        </a:spcAft>
                      </a:pPr>
                      <a:r>
                        <a:rPr lang="ru-RU" sz="1600" dirty="0">
                          <a:effectLst/>
                        </a:rPr>
                        <a:t>Исторические личности и их роль в указанных событиях (явлениях, процессах) данного периода истории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49" marR="37349" marT="0" marB="0"/>
                </a:tc>
                <a:tc>
                  <a:txBody>
                    <a:bodyPr/>
                    <a:lstStyle/>
                    <a:p>
                      <a:pPr algn="just">
                        <a:lnSpc>
                          <a:spcPct val="107000"/>
                        </a:lnSpc>
                        <a:spcAft>
                          <a:spcPts val="0"/>
                        </a:spcAft>
                      </a:pPr>
                      <a:r>
                        <a:rPr lang="ru-RU" sz="1600">
                          <a:effectLst/>
                        </a:rPr>
                        <a:t>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7349" marR="37349" marT="0" marB="0"/>
                </a:tc>
              </a:tr>
              <a:tr h="854019">
                <a:tc vMerge="1">
                  <a:txBody>
                    <a:bodyPr/>
                    <a:lstStyle/>
                    <a:p>
                      <a:endParaRPr lang="ru-RU"/>
                    </a:p>
                  </a:txBody>
                  <a:tcPr/>
                </a:tc>
                <a:tc>
                  <a:txBody>
                    <a:bodyPr/>
                    <a:lstStyle/>
                    <a:p>
                      <a:pPr algn="just">
                        <a:lnSpc>
                          <a:spcPct val="107000"/>
                        </a:lnSpc>
                        <a:spcAft>
                          <a:spcPts val="0"/>
                        </a:spcAft>
                      </a:pPr>
                      <a:r>
                        <a:rPr lang="ru-RU" sz="1600" dirty="0">
                          <a:effectLst/>
                        </a:rPr>
                        <a:t>Правильно названы две исторические личности, правильно охарактеризована роль каждой из этих личностей с указанием их конкретных действий, в значительной степени повлиявших на ход и (или) результат названных событий (явлений, процессов) рассматриваемого периода истории России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49" marR="37349" marT="0" marB="0"/>
                </a:tc>
                <a:tc>
                  <a:txBody>
                    <a:bodyPr/>
                    <a:lstStyle/>
                    <a:p>
                      <a:pPr algn="just">
                        <a:lnSpc>
                          <a:spcPct val="107000"/>
                        </a:lnSpc>
                        <a:spcAft>
                          <a:spcPts val="0"/>
                        </a:spcAft>
                      </a:pPr>
                      <a:r>
                        <a:rPr lang="ru-RU" sz="1600">
                          <a:effectLst/>
                        </a:rPr>
                        <a:t>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7349" marR="37349" marT="0" marB="0"/>
                </a:tc>
              </a:tr>
              <a:tr h="1138691">
                <a:tc vMerge="1">
                  <a:txBody>
                    <a:bodyPr/>
                    <a:lstStyle/>
                    <a:p>
                      <a:endParaRPr lang="ru-RU"/>
                    </a:p>
                  </a:txBody>
                  <a:tcPr/>
                </a:tc>
                <a:tc>
                  <a:txBody>
                    <a:bodyPr/>
                    <a:lstStyle/>
                    <a:p>
                      <a:pPr algn="just">
                        <a:lnSpc>
                          <a:spcPct val="107000"/>
                        </a:lnSpc>
                        <a:spcAft>
                          <a:spcPts val="0"/>
                        </a:spcAft>
                      </a:pPr>
                      <a:r>
                        <a:rPr lang="ru-RU" sz="1600" dirty="0">
                          <a:effectLst/>
                        </a:rPr>
                        <a:t>Правильно названы одна-две исторические личности, правильно охарактеризована роль только одной личности с указанием её конкретных действий (или конкретного действия), в значительной степени повлиявших на ход и (или) результат названных событий (явлений, процессов) рассматриваемого периода истории России (или одного события / явления / процесса)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49" marR="37349" marT="0" marB="0"/>
                </a:tc>
                <a:tc>
                  <a:txBody>
                    <a:bodyPr/>
                    <a:lstStyle/>
                    <a:p>
                      <a:pPr algn="just">
                        <a:lnSpc>
                          <a:spcPct val="107000"/>
                        </a:lnSpc>
                        <a:spcAft>
                          <a:spcPts val="0"/>
                        </a:spcAft>
                      </a:pPr>
                      <a:r>
                        <a:rPr lang="ru-RU" sz="1600">
                          <a:effectLst/>
                        </a:rPr>
                        <a:t>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7349" marR="37349" marT="0" marB="0"/>
                </a:tc>
              </a:tr>
              <a:tr h="3080034">
                <a:tc vMerge="1">
                  <a:txBody>
                    <a:bodyPr/>
                    <a:lstStyle/>
                    <a:p>
                      <a:endParaRPr lang="ru-RU"/>
                    </a:p>
                  </a:txBody>
                  <a:tcPr/>
                </a:tc>
                <a:tc>
                  <a:txBody>
                    <a:bodyPr/>
                    <a:lstStyle/>
                    <a:p>
                      <a:pPr algn="just">
                        <a:lnSpc>
                          <a:spcPct val="107000"/>
                        </a:lnSpc>
                        <a:spcAft>
                          <a:spcPts val="0"/>
                        </a:spcAft>
                      </a:pPr>
                      <a:r>
                        <a:rPr lang="ru-RU" sz="1600" dirty="0">
                          <a:effectLst/>
                        </a:rPr>
                        <a:t>Правильно названы одна-две исторические личности, роль каждой из них в указанных событиях (явлениях, процессах) данного периода истории России не охарактеризована /охарактеризована неправильно.</a:t>
                      </a:r>
                    </a:p>
                    <a:p>
                      <a:pPr algn="just">
                        <a:lnSpc>
                          <a:spcPct val="107000"/>
                        </a:lnSpc>
                        <a:spcAft>
                          <a:spcPts val="0"/>
                        </a:spcAft>
                      </a:pPr>
                      <a:r>
                        <a:rPr lang="ru-RU" sz="1600" dirty="0">
                          <a:effectLst/>
                        </a:rPr>
                        <a:t>ИЛИ</a:t>
                      </a:r>
                    </a:p>
                    <a:p>
                      <a:pPr algn="just">
                        <a:lnSpc>
                          <a:spcPct val="107000"/>
                        </a:lnSpc>
                        <a:spcAft>
                          <a:spcPts val="0"/>
                        </a:spcAft>
                      </a:pPr>
                      <a:r>
                        <a:rPr lang="ru-RU" sz="1600" dirty="0">
                          <a:effectLst/>
                        </a:rPr>
                        <a:t>Правильно названы одна-две исторические личности, при характеристике роли каждой из них в указанных событиях (явлениях, процессах) данного периода истории России приведены рассуждения общего характера без указания их</a:t>
                      </a:r>
                    </a:p>
                    <a:p>
                      <a:pPr algn="just">
                        <a:lnSpc>
                          <a:spcPct val="107000"/>
                        </a:lnSpc>
                        <a:spcAft>
                          <a:spcPts val="0"/>
                        </a:spcAft>
                      </a:pPr>
                      <a:r>
                        <a:rPr lang="ru-RU" sz="1600" dirty="0">
                          <a:effectLst/>
                        </a:rPr>
                        <a:t>конкретных действий, в значительной степени повлиявших на ход и (или) результат названных событий (явлений, процессов) рассматриваемого периода истории России.</a:t>
                      </a:r>
                    </a:p>
                    <a:p>
                      <a:pPr algn="just">
                        <a:lnSpc>
                          <a:spcPct val="107000"/>
                        </a:lnSpc>
                        <a:spcAft>
                          <a:spcPts val="0"/>
                        </a:spcAft>
                      </a:pPr>
                      <a:r>
                        <a:rPr lang="ru-RU" sz="1600" dirty="0">
                          <a:effectLst/>
                        </a:rPr>
                        <a:t>ИЛИ</a:t>
                      </a:r>
                    </a:p>
                    <a:p>
                      <a:pPr algn="just">
                        <a:lnSpc>
                          <a:spcPct val="107000"/>
                        </a:lnSpc>
                        <a:spcAft>
                          <a:spcPts val="0"/>
                        </a:spcAft>
                      </a:pPr>
                      <a:r>
                        <a:rPr lang="ru-RU" sz="1600" dirty="0">
                          <a:effectLst/>
                        </a:rPr>
                        <a:t>Исторические личности названы неверно.</a:t>
                      </a:r>
                    </a:p>
                    <a:p>
                      <a:pPr algn="just">
                        <a:lnSpc>
                          <a:spcPct val="107000"/>
                        </a:lnSpc>
                        <a:spcAft>
                          <a:spcPts val="0"/>
                        </a:spcAft>
                      </a:pPr>
                      <a:r>
                        <a:rPr lang="ru-RU" sz="1600" dirty="0">
                          <a:effectLst/>
                        </a:rPr>
                        <a:t>ИЛИ</a:t>
                      </a:r>
                    </a:p>
                    <a:p>
                      <a:pPr algn="just">
                        <a:lnSpc>
                          <a:spcPct val="107000"/>
                        </a:lnSpc>
                        <a:spcAft>
                          <a:spcPts val="0"/>
                        </a:spcAft>
                      </a:pPr>
                      <a:r>
                        <a:rPr lang="ru-RU" sz="1600" dirty="0">
                          <a:effectLst/>
                        </a:rPr>
                        <a:t>Исторические личности не названы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49" marR="37349" marT="0" marB="0"/>
                </a:tc>
                <a:tc>
                  <a:txBody>
                    <a:bodyPr/>
                    <a:lstStyle/>
                    <a:p>
                      <a:pPr algn="just">
                        <a:lnSpc>
                          <a:spcPct val="107000"/>
                        </a:lnSpc>
                        <a:spcAft>
                          <a:spcPts val="0"/>
                        </a:spcAft>
                      </a:pPr>
                      <a:r>
                        <a:rPr lang="ru-RU" sz="1600" dirty="0">
                          <a:effectLst/>
                        </a:rPr>
                        <a:t>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49" marR="37349" marT="0" marB="0"/>
                </a:tc>
              </a:tr>
            </a:tbl>
          </a:graphicData>
        </a:graphic>
      </p:graphicFrame>
    </p:spTree>
    <p:extLst>
      <p:ext uri="{BB962C8B-B14F-4D97-AF65-F5344CB8AC3E}">
        <p14:creationId xmlns:p14="http://schemas.microsoft.com/office/powerpoint/2010/main" val="344897258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5000" y="772574"/>
            <a:ext cx="10930467" cy="5324535"/>
          </a:xfrm>
          <a:prstGeom prst="rect">
            <a:avLst/>
          </a:prstGeom>
        </p:spPr>
        <p:txBody>
          <a:bodyPr wrap="square">
            <a:spAutoFit/>
          </a:bodyPr>
          <a:lstStyle/>
          <a:p>
            <a:pPr algn="just"/>
            <a:r>
              <a:rPr lang="ru-RU" sz="2000" dirty="0" smtClean="0"/>
              <a:t>Под ролью исторической личности следует понимать её деятельность, в значительной степени повлиявшую на ход и результат событий в данный период истории. При выставлении баллов по критерию К2 важно учитывать:</a:t>
            </a:r>
          </a:p>
          <a:p>
            <a:pPr marL="457200" indent="-457200" algn="just">
              <a:buAutoNum type="arabicParenR"/>
            </a:pPr>
            <a:r>
              <a:rPr lang="ru-RU" sz="2000" dirty="0" smtClean="0"/>
              <a:t>количество указанных элементов ответа: для выставления максимального балла по критерию К2 в ответе должны быть названы два исторических деятеля и роли обоих в названных событиях (явлениях, процессах);</a:t>
            </a:r>
          </a:p>
          <a:p>
            <a:pPr marL="457200" indent="-457200" algn="just">
              <a:buAutoNum type="arabicParenR"/>
            </a:pPr>
            <a:r>
              <a:rPr lang="ru-RU" sz="2000" dirty="0" smtClean="0"/>
              <a:t>указание </a:t>
            </a:r>
            <a:r>
              <a:rPr lang="ru-RU" sz="2000" dirty="0"/>
              <a:t>роли личности должно быть основано на исторических фактах, общие формулировки</a:t>
            </a:r>
            <a:r>
              <a:rPr lang="ru-RU" sz="2000" dirty="0" smtClean="0"/>
              <a:t>, лишённые </a:t>
            </a:r>
            <a:r>
              <a:rPr lang="ru-RU" sz="2000" dirty="0"/>
              <a:t>конкретного содержания, не принимаются </a:t>
            </a:r>
            <a:r>
              <a:rPr lang="ru-RU" sz="2000" dirty="0" smtClean="0"/>
              <a:t>в качестве </a:t>
            </a:r>
            <a:r>
              <a:rPr lang="ru-RU" sz="2000" dirty="0"/>
              <a:t>правильных ответов. Например, роль Дмитрия Донского в победе </a:t>
            </a:r>
            <a:r>
              <a:rPr lang="ru-RU" sz="2000" dirty="0" smtClean="0"/>
              <a:t>на Куликовом </a:t>
            </a:r>
            <a:r>
              <a:rPr lang="ru-RU" sz="2000" dirty="0"/>
              <a:t>поле может быть указана так: </a:t>
            </a:r>
            <a:r>
              <a:rPr lang="ru-RU" sz="2000" b="1" dirty="0">
                <a:solidFill>
                  <a:srgbClr val="006600"/>
                </a:solidFill>
              </a:rPr>
              <a:t>«</a:t>
            </a:r>
            <a:r>
              <a:rPr lang="ru-RU" sz="2000" b="1" i="1" dirty="0" smtClean="0">
                <a:solidFill>
                  <a:srgbClr val="006600"/>
                </a:solidFill>
              </a:rPr>
              <a:t>Дмитрий Донской </a:t>
            </a:r>
            <a:r>
              <a:rPr lang="ru-RU" sz="2000" b="1" i="1" u="sng" dirty="0" smtClean="0">
                <a:solidFill>
                  <a:srgbClr val="006600"/>
                </a:solidFill>
              </a:rPr>
              <a:t>сумел</a:t>
            </a:r>
            <a:r>
              <a:rPr lang="ru-RU" sz="2000" b="1" u="sng" dirty="0" smtClean="0">
                <a:solidFill>
                  <a:srgbClr val="006600"/>
                </a:solidFill>
              </a:rPr>
              <a:t> </a:t>
            </a:r>
            <a:r>
              <a:rPr lang="ru-RU" sz="2000" b="1" i="1" u="sng" dirty="0" smtClean="0">
                <a:solidFill>
                  <a:srgbClr val="006600"/>
                </a:solidFill>
              </a:rPr>
              <a:t>объединить </a:t>
            </a:r>
            <a:r>
              <a:rPr lang="ru-RU" sz="2000" b="1" i="1" dirty="0">
                <a:solidFill>
                  <a:srgbClr val="006600"/>
                </a:solidFill>
              </a:rPr>
              <a:t>для участия в сражении русских князей, </a:t>
            </a:r>
            <a:r>
              <a:rPr lang="ru-RU" sz="2000" b="1" i="1" u="sng" dirty="0">
                <a:solidFill>
                  <a:srgbClr val="006600"/>
                </a:solidFill>
              </a:rPr>
              <a:t>заручился</a:t>
            </a:r>
            <a:r>
              <a:rPr lang="ru-RU" sz="2000" b="1" i="1" dirty="0">
                <a:solidFill>
                  <a:srgbClr val="006600"/>
                </a:solidFill>
              </a:rPr>
              <a:t> </a:t>
            </a:r>
            <a:r>
              <a:rPr lang="ru-RU" sz="2000" b="1" i="1" dirty="0" smtClean="0">
                <a:solidFill>
                  <a:srgbClr val="006600"/>
                </a:solidFill>
              </a:rPr>
              <a:t>поддержкой</a:t>
            </a:r>
            <a:r>
              <a:rPr lang="ru-RU" sz="2000" b="1" dirty="0" smtClean="0">
                <a:solidFill>
                  <a:srgbClr val="006600"/>
                </a:solidFill>
              </a:rPr>
              <a:t> </a:t>
            </a:r>
            <a:r>
              <a:rPr lang="ru-RU" sz="2000" b="1" i="1" dirty="0" smtClean="0">
                <a:solidFill>
                  <a:srgbClr val="006600"/>
                </a:solidFill>
              </a:rPr>
              <a:t>церкви</a:t>
            </a:r>
            <a:r>
              <a:rPr lang="ru-RU" sz="2000" b="1" i="1" dirty="0">
                <a:solidFill>
                  <a:srgbClr val="006600"/>
                </a:solidFill>
              </a:rPr>
              <a:t>, что придало уверенность русским воинам, </a:t>
            </a:r>
            <a:r>
              <a:rPr lang="ru-RU" sz="2000" b="1" i="1" u="sng" dirty="0">
                <a:solidFill>
                  <a:srgbClr val="006600"/>
                </a:solidFill>
              </a:rPr>
              <a:t>проявил</a:t>
            </a:r>
            <a:r>
              <a:rPr lang="ru-RU" sz="2000" b="1" i="1" dirty="0">
                <a:solidFill>
                  <a:srgbClr val="006600"/>
                </a:solidFill>
              </a:rPr>
              <a:t> </a:t>
            </a:r>
            <a:r>
              <a:rPr lang="ru-RU" sz="2000" b="1" i="1" dirty="0" smtClean="0">
                <a:solidFill>
                  <a:srgbClr val="006600"/>
                </a:solidFill>
              </a:rPr>
              <a:t>полководческий</a:t>
            </a:r>
            <a:r>
              <a:rPr lang="ru-RU" sz="2000" b="1" dirty="0" smtClean="0">
                <a:solidFill>
                  <a:srgbClr val="006600"/>
                </a:solidFill>
              </a:rPr>
              <a:t> </a:t>
            </a:r>
            <a:r>
              <a:rPr lang="ru-RU" sz="2000" b="1" i="1" dirty="0" smtClean="0">
                <a:solidFill>
                  <a:srgbClr val="006600"/>
                </a:solidFill>
              </a:rPr>
              <a:t>талант</a:t>
            </a:r>
            <a:r>
              <a:rPr lang="ru-RU" sz="2000" b="1" i="1" dirty="0">
                <a:solidFill>
                  <a:srgbClr val="006600"/>
                </a:solidFill>
              </a:rPr>
              <a:t>, </a:t>
            </a:r>
            <a:r>
              <a:rPr lang="ru-RU" sz="2000" b="1" i="1" u="sng" dirty="0">
                <a:solidFill>
                  <a:srgbClr val="006600"/>
                </a:solidFill>
              </a:rPr>
              <a:t>выбрав</a:t>
            </a:r>
            <a:r>
              <a:rPr lang="ru-RU" sz="2000" b="1" i="1" dirty="0">
                <a:solidFill>
                  <a:srgbClr val="006600"/>
                </a:solidFill>
              </a:rPr>
              <a:t> выгодное для русской армии, с точки зрения ландшафта,</a:t>
            </a:r>
            <a:r>
              <a:rPr lang="ru-RU" sz="2000" b="1" dirty="0">
                <a:solidFill>
                  <a:srgbClr val="006600"/>
                </a:solidFill>
              </a:rPr>
              <a:t> место</a:t>
            </a:r>
            <a:r>
              <a:rPr lang="ru-RU" sz="2000" b="1" i="1" dirty="0">
                <a:solidFill>
                  <a:srgbClr val="006600"/>
                </a:solidFill>
              </a:rPr>
              <a:t> сражения и </a:t>
            </a:r>
            <a:r>
              <a:rPr lang="ru-RU" sz="2000" b="1" i="1" u="sng" dirty="0" smtClean="0">
                <a:solidFill>
                  <a:srgbClr val="006600"/>
                </a:solidFill>
              </a:rPr>
              <a:t>использовав</a:t>
            </a:r>
            <a:r>
              <a:rPr lang="ru-RU" sz="2000" b="1" i="1" dirty="0" smtClean="0">
                <a:solidFill>
                  <a:srgbClr val="006600"/>
                </a:solidFill>
              </a:rPr>
              <a:t> засадный </a:t>
            </a:r>
            <a:r>
              <a:rPr lang="ru-RU" sz="2000" b="1" i="1" dirty="0">
                <a:solidFill>
                  <a:srgbClr val="006600"/>
                </a:solidFill>
              </a:rPr>
              <a:t>полк, который вступил в бой </a:t>
            </a:r>
            <a:r>
              <a:rPr lang="ru-RU" sz="2000" b="1" i="1" dirty="0" smtClean="0">
                <a:solidFill>
                  <a:srgbClr val="006600"/>
                </a:solidFill>
              </a:rPr>
              <a:t>со</a:t>
            </a:r>
            <a:r>
              <a:rPr lang="ru-RU" sz="2000" b="1" dirty="0" smtClean="0">
                <a:solidFill>
                  <a:srgbClr val="006600"/>
                </a:solidFill>
              </a:rPr>
              <a:t> </a:t>
            </a:r>
            <a:r>
              <a:rPr lang="ru-RU" sz="2000" b="1" i="1" dirty="0" smtClean="0">
                <a:solidFill>
                  <a:srgbClr val="006600"/>
                </a:solidFill>
              </a:rPr>
              <a:t>свежими </a:t>
            </a:r>
            <a:r>
              <a:rPr lang="ru-RU" sz="2000" b="1" i="1" dirty="0">
                <a:solidFill>
                  <a:srgbClr val="006600"/>
                </a:solidFill>
              </a:rPr>
              <a:t>силами и переломил ход битвы</a:t>
            </a:r>
            <a:r>
              <a:rPr lang="ru-RU" sz="2000" b="1" dirty="0">
                <a:solidFill>
                  <a:srgbClr val="006600"/>
                </a:solidFill>
              </a:rPr>
              <a:t>».</a:t>
            </a:r>
            <a:r>
              <a:rPr lang="ru-RU" sz="2000" dirty="0"/>
              <a:t> Данный ответ принимается </a:t>
            </a:r>
            <a:r>
              <a:rPr lang="ru-RU" sz="2000" dirty="0" smtClean="0"/>
              <a:t>как правильный</a:t>
            </a:r>
            <a:r>
              <a:rPr lang="ru-RU" sz="2000" dirty="0"/>
              <a:t>. Но если выпускник указал роль личности так: </a:t>
            </a:r>
            <a:r>
              <a:rPr lang="ru-RU" sz="2000" b="1" i="1" dirty="0">
                <a:solidFill>
                  <a:srgbClr val="C00000"/>
                </a:solidFill>
              </a:rPr>
              <a:t>«</a:t>
            </a:r>
            <a:r>
              <a:rPr lang="ru-RU" sz="2000" b="1" i="1" dirty="0" smtClean="0">
                <a:solidFill>
                  <a:srgbClr val="C00000"/>
                </a:solidFill>
              </a:rPr>
              <a:t>Дмитрий</a:t>
            </a:r>
            <a:r>
              <a:rPr lang="ru-RU" sz="2000" b="1" dirty="0" smtClean="0">
                <a:solidFill>
                  <a:srgbClr val="C00000"/>
                </a:solidFill>
              </a:rPr>
              <a:t> </a:t>
            </a:r>
            <a:r>
              <a:rPr lang="ru-RU" sz="2000" b="1" i="1" dirty="0" smtClean="0">
                <a:solidFill>
                  <a:srgbClr val="C00000"/>
                </a:solidFill>
              </a:rPr>
              <a:t>Донской </a:t>
            </a:r>
            <a:r>
              <a:rPr lang="ru-RU" sz="2000" b="1" i="1" dirty="0">
                <a:solidFill>
                  <a:srgbClr val="C00000"/>
                </a:solidFill>
              </a:rPr>
              <a:t>сыграл решающую роль в победе русского войска в </a:t>
            </a:r>
            <a:r>
              <a:rPr lang="ru-RU" sz="2000" b="1" i="1" dirty="0" smtClean="0">
                <a:solidFill>
                  <a:srgbClr val="C00000"/>
                </a:solidFill>
              </a:rPr>
              <a:t>Куликовской</a:t>
            </a:r>
            <a:r>
              <a:rPr lang="ru-RU" sz="2000" b="1" dirty="0" smtClean="0">
                <a:solidFill>
                  <a:srgbClr val="C00000"/>
                </a:solidFill>
              </a:rPr>
              <a:t> </a:t>
            </a:r>
            <a:r>
              <a:rPr lang="ru-RU" sz="2000" b="1" i="1" dirty="0" smtClean="0">
                <a:solidFill>
                  <a:srgbClr val="C00000"/>
                </a:solidFill>
              </a:rPr>
              <a:t>битве</a:t>
            </a:r>
            <a:r>
              <a:rPr lang="ru-RU" sz="2000" b="1" i="1" dirty="0">
                <a:solidFill>
                  <a:srgbClr val="C00000"/>
                </a:solidFill>
              </a:rPr>
              <a:t>», </a:t>
            </a:r>
            <a:r>
              <a:rPr lang="ru-RU" sz="2000" dirty="0"/>
              <a:t>то такой ответ является общей формулировкой, </a:t>
            </a:r>
            <a:r>
              <a:rPr lang="ru-RU" sz="2000" dirty="0" smtClean="0"/>
              <a:t>лишённой конкретного </a:t>
            </a:r>
            <a:r>
              <a:rPr lang="ru-RU" sz="2000" dirty="0"/>
              <a:t>содержания, т.к. он не опирается на конкретные факты, </a:t>
            </a:r>
            <a:r>
              <a:rPr lang="ru-RU" sz="2000" dirty="0" smtClean="0"/>
              <a:t>что требуется </a:t>
            </a:r>
            <a:r>
              <a:rPr lang="ru-RU" sz="2000" dirty="0"/>
              <a:t>в задании;</a:t>
            </a:r>
          </a:p>
        </p:txBody>
      </p:sp>
    </p:spTree>
    <p:extLst>
      <p:ext uri="{BB962C8B-B14F-4D97-AF65-F5344CB8AC3E}">
        <p14:creationId xmlns:p14="http://schemas.microsoft.com/office/powerpoint/2010/main" val="75001577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3467" y="1336120"/>
            <a:ext cx="10998200" cy="3170099"/>
          </a:xfrm>
          <a:prstGeom prst="rect">
            <a:avLst/>
          </a:prstGeom>
        </p:spPr>
        <p:txBody>
          <a:bodyPr wrap="square">
            <a:spAutoFit/>
          </a:bodyPr>
          <a:lstStyle/>
          <a:p>
            <a:pPr marL="342900" indent="-342900" algn="just">
              <a:buFont typeface="+mj-lt"/>
              <a:buAutoNum type="arabicParenR" startAt="3"/>
            </a:pPr>
            <a:r>
              <a:rPr lang="ru-RU" sz="2000" dirty="0" smtClean="0">
                <a:solidFill>
                  <a:srgbClr val="000000"/>
                </a:solidFill>
                <a:effectLst/>
                <a:ea typeface="Calibri" panose="020F0502020204030204" pitchFamily="34" charset="0"/>
                <a:cs typeface="Times New Roman" panose="02020603050405020304" pitchFamily="18" charset="0"/>
              </a:rPr>
              <a:t>указание роли личности в событии не должно подменяться указанием других характеристик (например, занимаемой должности, титула и т.п.). Поэтому роль Ивана III в процессе объединения русских земель вокруг Москвы не может быть охарактеризована так: </a:t>
            </a:r>
            <a:r>
              <a:rPr lang="ru-RU" sz="2000" b="1" i="1" dirty="0" smtClean="0">
                <a:solidFill>
                  <a:srgbClr val="CC3300"/>
                </a:solidFill>
                <a:effectLst/>
                <a:ea typeface="Calibri" panose="020F0502020204030204" pitchFamily="34" charset="0"/>
                <a:cs typeface="Times New Roman" panose="02020603050405020304" pitchFamily="18" charset="0"/>
              </a:rPr>
              <a:t>«Иван III был московским князем»</a:t>
            </a:r>
            <a:r>
              <a:rPr lang="ru-RU" sz="2000" dirty="0" smtClean="0">
                <a:solidFill>
                  <a:srgbClr val="000000"/>
                </a:solidFill>
                <a:effectLst/>
                <a:ea typeface="Calibri" panose="020F0502020204030204" pitchFamily="34" charset="0"/>
                <a:cs typeface="Times New Roman" panose="02020603050405020304" pitchFamily="18" charset="0"/>
              </a:rPr>
              <a:t>. Необходимо указать </a:t>
            </a:r>
            <a:r>
              <a:rPr lang="ru-RU" sz="2000" b="1" i="1" dirty="0" smtClean="0">
                <a:solidFill>
                  <a:srgbClr val="006600"/>
                </a:solidFill>
                <a:effectLst/>
                <a:ea typeface="Calibri" panose="020F0502020204030204" pitchFamily="34" charset="0"/>
                <a:cs typeface="Times New Roman" panose="02020603050405020304" pitchFamily="18" charset="0"/>
              </a:rPr>
              <a:t>действия Ивана III, нацеленные на</a:t>
            </a:r>
            <a:br>
              <a:rPr lang="ru-RU" sz="2000" b="1" i="1" dirty="0" smtClean="0">
                <a:solidFill>
                  <a:srgbClr val="006600"/>
                </a:solidFill>
                <a:effectLst/>
                <a:ea typeface="Calibri" panose="020F0502020204030204" pitchFamily="34" charset="0"/>
                <a:cs typeface="Times New Roman" panose="02020603050405020304" pitchFamily="18" charset="0"/>
              </a:rPr>
            </a:br>
            <a:r>
              <a:rPr lang="ru-RU" sz="2000" b="1" i="1" dirty="0" smtClean="0">
                <a:solidFill>
                  <a:srgbClr val="006600"/>
                </a:solidFill>
                <a:effectLst/>
                <a:ea typeface="Calibri" panose="020F0502020204030204" pitchFamily="34" charset="0"/>
                <a:cs typeface="Times New Roman" panose="02020603050405020304" pitchFamily="18" charset="0"/>
              </a:rPr>
              <a:t>объединение русских земель</a:t>
            </a:r>
            <a:r>
              <a:rPr lang="ru-RU" sz="2000" dirty="0" smtClean="0">
                <a:solidFill>
                  <a:srgbClr val="000000"/>
                </a:solidFill>
                <a:effectLst/>
                <a:ea typeface="Calibri" panose="020F0502020204030204" pitchFamily="34" charset="0"/>
                <a:cs typeface="Times New Roman" panose="02020603050405020304" pitchFamily="18" charset="0"/>
              </a:rPr>
              <a:t>;</a:t>
            </a:r>
          </a:p>
          <a:p>
            <a:pPr marL="342900" indent="-342900" algn="just">
              <a:buFont typeface="+mj-lt"/>
              <a:buAutoNum type="arabicParenR" startAt="3"/>
            </a:pPr>
            <a:r>
              <a:rPr lang="ru-RU" sz="2000" dirty="0" smtClean="0">
                <a:solidFill>
                  <a:srgbClr val="000000"/>
                </a:solidFill>
                <a:effectLst/>
                <a:ea typeface="Calibri" panose="020F0502020204030204" pitchFamily="34" charset="0"/>
                <a:cs typeface="Times New Roman" panose="02020603050405020304" pitchFamily="18" charset="0"/>
              </a:rPr>
              <a:t>события (процессы, явления), в которых личность сыграла охарактеризованную в сочинении роль, обязательно должны быть названы. Это предполагает, что ответ по критерию К2 не может быть засчитан в качестве верного, если, например, выпускник написал </a:t>
            </a:r>
            <a:r>
              <a:rPr lang="ru-RU" sz="2000" b="1" i="1" dirty="0" smtClean="0">
                <a:solidFill>
                  <a:srgbClr val="CC3300"/>
                </a:solidFill>
                <a:effectLst/>
                <a:ea typeface="Calibri" panose="020F0502020204030204" pitchFamily="34" charset="0"/>
                <a:cs typeface="Times New Roman" panose="02020603050405020304" pitchFamily="18" charset="0"/>
              </a:rPr>
              <a:t>«Я.И. Ростовцев</a:t>
            </a:r>
            <a:r>
              <a:rPr lang="ru-RU" sz="2000" b="1" dirty="0" smtClean="0">
                <a:solidFill>
                  <a:srgbClr val="CC3300"/>
                </a:solidFill>
                <a:effectLst/>
                <a:ea typeface="Calibri" panose="020F0502020204030204" pitchFamily="34" charset="0"/>
                <a:cs typeface="Times New Roman" panose="02020603050405020304" pitchFamily="18" charset="0"/>
              </a:rPr>
              <a:t/>
            </a:r>
            <a:br>
              <a:rPr lang="ru-RU" sz="2000" b="1" dirty="0" smtClean="0">
                <a:solidFill>
                  <a:srgbClr val="CC3300"/>
                </a:solidFill>
                <a:effectLst/>
                <a:ea typeface="Calibri" panose="020F0502020204030204" pitchFamily="34" charset="0"/>
                <a:cs typeface="Times New Roman" panose="02020603050405020304" pitchFamily="18" charset="0"/>
              </a:rPr>
            </a:br>
            <a:r>
              <a:rPr lang="ru-RU" sz="2000" b="1" i="1" dirty="0" smtClean="0">
                <a:solidFill>
                  <a:srgbClr val="CC3300"/>
                </a:solidFill>
                <a:effectLst/>
                <a:ea typeface="Calibri" panose="020F0502020204030204" pitchFamily="34" charset="0"/>
                <a:cs typeface="Times New Roman" panose="02020603050405020304" pitchFamily="18" charset="0"/>
              </a:rPr>
              <a:t>фактически руководил деятельностью редакционных комиссий»</a:t>
            </a:r>
            <a:r>
              <a:rPr lang="ru-RU" sz="2000" b="1" dirty="0" smtClean="0">
                <a:solidFill>
                  <a:srgbClr val="CC3300"/>
                </a:solidFill>
                <a:effectLst/>
                <a:ea typeface="Calibri" panose="020F0502020204030204" pitchFamily="34" charset="0"/>
                <a:cs typeface="Times New Roman" panose="02020603050405020304" pitchFamily="18" charset="0"/>
              </a:rPr>
              <a:t>,</a:t>
            </a:r>
            <a:r>
              <a:rPr lang="ru-RU" sz="2000" dirty="0" smtClean="0">
                <a:solidFill>
                  <a:srgbClr val="000000"/>
                </a:solidFill>
                <a:effectLst/>
                <a:ea typeface="Calibri" panose="020F0502020204030204" pitchFamily="34" charset="0"/>
                <a:cs typeface="Times New Roman" panose="02020603050405020304" pitchFamily="18" charset="0"/>
              </a:rPr>
              <a:t> но никак не обозначил, что </a:t>
            </a:r>
            <a:r>
              <a:rPr lang="ru-RU" sz="2000" b="1" i="1" dirty="0" smtClean="0">
                <a:solidFill>
                  <a:srgbClr val="006600"/>
                </a:solidFill>
                <a:effectLst/>
                <a:ea typeface="Calibri" panose="020F0502020204030204" pitchFamily="34" charset="0"/>
                <a:cs typeface="Times New Roman" panose="02020603050405020304" pitchFamily="18" charset="0"/>
              </a:rPr>
              <a:t>в этом заключалась роль Я.И. Ростовцева в процессе подготовки крестьянской реформы</a:t>
            </a:r>
            <a:r>
              <a:rPr lang="ru-RU" sz="2000" dirty="0" smtClean="0">
                <a:solidFill>
                  <a:srgbClr val="000000"/>
                </a:solidFill>
                <a:effectLst/>
                <a:ea typeface="Calibri" panose="020F0502020204030204" pitchFamily="34" charset="0"/>
                <a:cs typeface="Times New Roman" panose="02020603050405020304" pitchFamily="18" charset="0"/>
              </a:rPr>
              <a:t>.</a:t>
            </a:r>
            <a:endParaRPr lang="ru-RU" sz="2000" dirty="0"/>
          </a:p>
        </p:txBody>
      </p:sp>
    </p:spTree>
    <p:extLst>
      <p:ext uri="{BB962C8B-B14F-4D97-AF65-F5344CB8AC3E}">
        <p14:creationId xmlns:p14="http://schemas.microsoft.com/office/powerpoint/2010/main" val="417367021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01615457"/>
              </p:ext>
            </p:extLst>
          </p:nvPr>
        </p:nvGraphicFramePr>
        <p:xfrm>
          <a:off x="706966" y="633465"/>
          <a:ext cx="10769601" cy="2347976"/>
        </p:xfrm>
        <a:graphic>
          <a:graphicData uri="http://schemas.openxmlformats.org/drawingml/2006/table">
            <a:tbl>
              <a:tblPr firstRow="1" firstCol="1" bandRow="1">
                <a:tableStyleId>{5C22544A-7EE6-4342-B048-85BDC9FD1C3A}</a:tableStyleId>
              </a:tblPr>
              <a:tblGrid>
                <a:gridCol w="559458"/>
                <a:gridCol w="9146808"/>
                <a:gridCol w="1063335"/>
              </a:tblGrid>
              <a:tr h="0">
                <a:tc rowSpan="4">
                  <a:txBody>
                    <a:bodyPr/>
                    <a:lstStyle/>
                    <a:p>
                      <a:pPr algn="just">
                        <a:lnSpc>
                          <a:spcPct val="107000"/>
                        </a:lnSpc>
                        <a:spcAft>
                          <a:spcPts val="0"/>
                        </a:spcAft>
                      </a:pPr>
                      <a:r>
                        <a:rPr lang="ru-RU" sz="1800" dirty="0">
                          <a:effectLst/>
                        </a:rPr>
                        <a:t>К3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Причинно-следственные связи</a:t>
                      </a:r>
                    </a:p>
                    <a:p>
                      <a:pPr algn="just">
                        <a:lnSpc>
                          <a:spcPct val="107000"/>
                        </a:lnSpc>
                        <a:spcAft>
                          <a:spcPts val="0"/>
                        </a:spcAft>
                      </a:pPr>
                      <a:r>
                        <a:rPr lang="ru-RU" sz="1800" dirty="0">
                          <a:effectLst/>
                        </a:rPr>
                        <a:t>По данному критерию не засчитываются причинно-следственные связи, названные при указании роли личности и засчитанные по критерию К2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Правильно указаны две причинно-следственные связи, характеризующие причины возникновения событий (явлений, процессов), происходивших в данных период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dirty="0">
                          <a:effectLst/>
                        </a:rPr>
                        <a:t>Правильно указана одна причинно-следственная связь, характеризующая причины возникновения событий (явлений, процессов), происходивших в данных период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a:txBody>
                    <a:bodyPr/>
                    <a:lstStyle/>
                    <a:p>
                      <a:pPr algn="just">
                        <a:lnSpc>
                          <a:spcPct val="107000"/>
                        </a:lnSpc>
                        <a:spcAft>
                          <a:spcPts val="0"/>
                        </a:spcAft>
                      </a:pPr>
                      <a:r>
                        <a:rPr lang="ru-RU" sz="1800">
                          <a:effectLst/>
                        </a:rPr>
                        <a:t>Причинно-следственные связи указаны неверно / не указаны</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800" dirty="0">
                          <a:effectLst/>
                        </a:rPr>
                        <a:t>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Прямоугольник 2"/>
          <p:cNvSpPr/>
          <p:nvPr/>
        </p:nvSpPr>
        <p:spPr>
          <a:xfrm>
            <a:off x="609601" y="2896774"/>
            <a:ext cx="10972800" cy="3416320"/>
          </a:xfrm>
          <a:prstGeom prst="rect">
            <a:avLst/>
          </a:prstGeom>
        </p:spPr>
        <p:txBody>
          <a:bodyPr wrap="square">
            <a:spAutoFit/>
          </a:bodyPr>
          <a:lstStyle/>
          <a:p>
            <a:pPr algn="just"/>
            <a:r>
              <a:rPr lang="ru-RU" dirty="0" smtClean="0"/>
              <a:t>В историческом сочинении должно быть указано не менее двух причинно-следственных связей. При указании причинно-следственных связей могут быть использованы не только причины, но и предпосылки событий (явлений, процессов). Например, влияние идей эпохи Просвещения не было прямой причиной восстания декабристов на Сенатской площади, это, скорее, его предпосылка (т.е. условие, повлиявшее на начало данного события). Однако если выпускник обозначит в работе эту связь, то ответ должен быть засчитан по критерию К3.</a:t>
            </a:r>
          </a:p>
          <a:p>
            <a:pPr algn="just"/>
            <a:r>
              <a:rPr lang="ru-RU" dirty="0" smtClean="0"/>
              <a:t>Указанные причинно-следственные связи должны существовать в рамках данного периода. Это означает, что и причина, и следствие должны находиться в рамках этого периода. Например, если выпускник, который</a:t>
            </a:r>
          </a:p>
          <a:p>
            <a:pPr algn="just"/>
            <a:r>
              <a:rPr lang="ru-RU" dirty="0" smtClean="0"/>
              <a:t>пишет о периоде 1812–1825 гг., укажет причинно-следственную связь между ситуацией междуцарствия и восстанием на Сенатской площади, то это будет принято в качестве правильного ответа. Но если выпускник приведёт причинно-следственную связь между восстанием на Сенатской площади и издание «Чугунного» цензурного устава, то она не будет принята (хотя и не содержит фактической ошибки), т.к. издание  «Чугунного» устава не относится к данному периоду истории.</a:t>
            </a:r>
            <a:endParaRPr lang="ru-RU" dirty="0"/>
          </a:p>
        </p:txBody>
      </p:sp>
    </p:spTree>
    <p:extLst>
      <p:ext uri="{BB962C8B-B14F-4D97-AF65-F5344CB8AC3E}">
        <p14:creationId xmlns:p14="http://schemas.microsoft.com/office/powerpoint/2010/main" val="27134085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191</TotalTime>
  <Words>1826</Words>
  <Application>Microsoft Office PowerPoint</Application>
  <PresentationFormat>Произвольный</PresentationFormat>
  <Paragraphs>151</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Натуральные материалы</vt:lpstr>
      <vt:lpstr>Критерии оценивания исторического сочинения и технические требования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Историческое сочинение</dc:title>
  <dc:creator>wishmel</dc:creator>
  <cp:lastModifiedBy>Вход</cp:lastModifiedBy>
  <cp:revision>30</cp:revision>
  <dcterms:created xsi:type="dcterms:W3CDTF">2016-11-13T08:43:46Z</dcterms:created>
  <dcterms:modified xsi:type="dcterms:W3CDTF">2017-03-02T14:42:26Z</dcterms:modified>
</cp:coreProperties>
</file>