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86" r:id="rId3"/>
    <p:sldId id="310" r:id="rId4"/>
    <p:sldId id="305" r:id="rId5"/>
    <p:sldId id="306" r:id="rId6"/>
    <p:sldId id="307" r:id="rId7"/>
    <p:sldId id="308" r:id="rId8"/>
    <p:sldId id="309" r:id="rId9"/>
    <p:sldId id="311" r:id="rId10"/>
    <p:sldId id="312" r:id="rId11"/>
    <p:sldId id="315" r:id="rId12"/>
    <p:sldId id="316" r:id="rId13"/>
    <p:sldId id="317" r:id="rId14"/>
    <p:sldId id="313" r:id="rId15"/>
    <p:sldId id="31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&#1096;&#1082;&#1086;&#1083;&#1072;-77\Downloads\Attachments_t_bobrova@mail.ru_2017-01-17_16-36-47%20(1)\&#1080;&#1082;&#1090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072;&#1076;&#1084;&#1080;&#1085;\&#1052;&#1086;&#1080;%20&#1076;&#1086;&#1082;&#1091;&#1084;&#1077;&#1085;&#1090;&#1099;\Downloads\&#1080;&#1082;&#109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/>
              <a:t>"2"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[икт.xls]Лист1!$D$2:$D$19</c:f>
              <c:strCache>
                <c:ptCount val="18"/>
                <c:pt idx="0">
                  <c:v>лицей № 59</c:v>
                </c:pt>
                <c:pt idx="1">
                  <c:v>Гимназия №5</c:v>
                </c:pt>
                <c:pt idx="2">
                  <c:v>СОШ №80</c:v>
                </c:pt>
                <c:pt idx="3">
                  <c:v>СОШ №7</c:v>
                </c:pt>
                <c:pt idx="4">
                  <c:v>СОШ №65</c:v>
                </c:pt>
                <c:pt idx="5">
                  <c:v>СОШ №57</c:v>
                </c:pt>
                <c:pt idx="6">
                  <c:v>СОШ №20</c:v>
                </c:pt>
                <c:pt idx="7">
                  <c:v>Гимназия №16</c:v>
                </c:pt>
                <c:pt idx="8">
                  <c:v>СОШ №28</c:v>
                </c:pt>
                <c:pt idx="9">
                  <c:v>СОШ №90</c:v>
                </c:pt>
                <c:pt idx="10">
                  <c:v>ООШ №44</c:v>
                </c:pt>
                <c:pt idx="11">
                  <c:v>СОШ №26</c:v>
                </c:pt>
                <c:pt idx="12">
                  <c:v>СОШ №49</c:v>
                </c:pt>
                <c:pt idx="13">
                  <c:v>СОШ №24</c:v>
                </c:pt>
                <c:pt idx="14">
                  <c:v>СОШ №11</c:v>
                </c:pt>
                <c:pt idx="15">
                  <c:v>СОШ №91</c:v>
                </c:pt>
                <c:pt idx="16">
                  <c:v>Лицей №23</c:v>
                </c:pt>
                <c:pt idx="17">
                  <c:v>ООШ №99</c:v>
                </c:pt>
              </c:strCache>
            </c:strRef>
          </c:cat>
          <c:val>
            <c:numRef>
              <c:f>[икт.xls]Лист1!$E$2:$E$19</c:f>
              <c:numCache>
                <c:formatCode>General</c:formatCode>
                <c:ptCount val="18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13</c:v>
                </c:pt>
                <c:pt idx="17">
                  <c:v>1</c:v>
                </c:pt>
              </c:numCache>
            </c:numRef>
          </c:val>
        </c:ser>
        <c:gapWidth val="182"/>
        <c:axId val="111219456"/>
        <c:axId val="111329280"/>
      </c:barChart>
      <c:catAx>
        <c:axId val="11121945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329280"/>
        <c:crosses val="autoZero"/>
        <c:auto val="1"/>
        <c:lblAlgn val="ctr"/>
        <c:lblOffset val="100"/>
      </c:catAx>
      <c:valAx>
        <c:axId val="111329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21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Лист2!$C$5:$C$17</c:f>
              <c:strCache>
                <c:ptCount val="13"/>
                <c:pt idx="0">
                  <c:v>Лицей №22</c:v>
                </c:pt>
                <c:pt idx="1">
                  <c:v>Лицей №59</c:v>
                </c:pt>
                <c:pt idx="2">
                  <c:v>СОШ №13</c:v>
                </c:pt>
                <c:pt idx="3">
                  <c:v>Гимназия "ШБ"</c:v>
                </c:pt>
                <c:pt idx="4">
                  <c:v>Гимназия №8</c:v>
                </c:pt>
                <c:pt idx="5">
                  <c:v>СОШ №66</c:v>
                </c:pt>
                <c:pt idx="6">
                  <c:v>Лицей №3</c:v>
                </c:pt>
                <c:pt idx="7">
                  <c:v>СОШ №82</c:v>
                </c:pt>
                <c:pt idx="8">
                  <c:v>Лицей №95</c:v>
                </c:pt>
                <c:pt idx="9">
                  <c:v>СОШ №25</c:v>
                </c:pt>
                <c:pt idx="10">
                  <c:v>Лицей №23</c:v>
                </c:pt>
                <c:pt idx="11">
                  <c:v>СОШ №100</c:v>
                </c:pt>
                <c:pt idx="12">
                  <c:v>СОШ №24</c:v>
                </c:pt>
              </c:strCache>
            </c:strRef>
          </c:cat>
          <c:val>
            <c:numRef>
              <c:f>Лист2!$D$5:$D$17</c:f>
              <c:numCache>
                <c:formatCode>General</c:formatCode>
                <c:ptCount val="13"/>
                <c:pt idx="0">
                  <c:v>22</c:v>
                </c:pt>
                <c:pt idx="1">
                  <c:v>16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5</c:v>
                </c:pt>
                <c:pt idx="8">
                  <c:v>17</c:v>
                </c:pt>
                <c:pt idx="9">
                  <c:v>9</c:v>
                </c:pt>
                <c:pt idx="10">
                  <c:v>10</c:v>
                </c:pt>
                <c:pt idx="11">
                  <c:v>4</c:v>
                </c:pt>
                <c:pt idx="12">
                  <c:v>3</c:v>
                </c:pt>
              </c:numCache>
            </c:numRef>
          </c:val>
        </c:ser>
        <c:dLbls>
          <c:showVal val="1"/>
        </c:dLbls>
        <c:gapWidth val="75"/>
        <c:shape val="box"/>
        <c:axId val="111430656"/>
        <c:axId val="111293184"/>
        <c:axId val="0"/>
      </c:bar3DChart>
      <c:catAx>
        <c:axId val="111430656"/>
        <c:scaling>
          <c:orientation val="minMax"/>
        </c:scaling>
        <c:axPos val="b"/>
        <c:majorTickMark val="none"/>
        <c:tickLblPos val="nextTo"/>
        <c:crossAx val="111293184"/>
        <c:crosses val="autoZero"/>
        <c:auto val="1"/>
        <c:lblAlgn val="ctr"/>
        <c:lblOffset val="100"/>
      </c:catAx>
      <c:valAx>
        <c:axId val="111293184"/>
        <c:scaling>
          <c:orientation val="minMax"/>
        </c:scaling>
        <c:axPos val="l"/>
        <c:numFmt formatCode="General" sourceLinked="1"/>
        <c:majorTickMark val="none"/>
        <c:tickLblPos val="nextTo"/>
        <c:crossAx val="111430656"/>
        <c:crosses val="autoZero"/>
        <c:crossBetween val="between"/>
      </c:valAx>
    </c:plotArea>
    <c:plotVisOnly val="1"/>
  </c:chart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0.42775</cdr:x>
      <cdr:y>0.03947</cdr:y>
    </cdr:from>
    <cdr:to>
      <cdr:x>0.56743</cdr:x>
      <cdr:y>0.13158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16024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b="1" dirty="0" smtClean="0">
              <a:solidFill>
                <a:schemeClr val="accent3"/>
              </a:solidFill>
            </a:rPr>
            <a:t>«5»</a:t>
          </a:r>
          <a:endParaRPr lang="ru-RU" sz="3600" b="1" dirty="0">
            <a:solidFill>
              <a:schemeClr val="accent3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6D680-5405-4796-A726-5810D5C82833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531A4-44B0-44AB-8AC2-25CF8FBE47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378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D5DCFC-72DC-4AFF-8654-AA9769A63A1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1443F0-0F33-47E0-B382-570BD2745C9A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13D044-E44F-47D1-912D-624B99080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sites/default/files/document/1485176937/mr_po_podgotovke_i_provedeniyu_gia-9_v_forme_oge_i_gve.doc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85926"/>
            <a:ext cx="7283852" cy="137160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«Формирование объективных условий успешной подготовки  учащихся к итоговой аттестации на основе результатов ОГЭ-2016»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26.01.2017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4"/>
            <a:ext cx="6143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ПДС «Методика решения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разноуровневых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заданий по информатике в рамках подготовки учащихся к итоговой аттестации»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643578"/>
            <a:ext cx="36840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accent2"/>
                </a:solidFill>
              </a:rPr>
              <a:t>Атагьян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Рузанна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Карленовна</a:t>
            </a:r>
            <a:r>
              <a:rPr lang="ru-RU" i="1" dirty="0" smtClean="0">
                <a:solidFill>
                  <a:schemeClr val="accent2"/>
                </a:solidFill>
              </a:rPr>
              <a:t>, </a:t>
            </a:r>
          </a:p>
          <a:p>
            <a:r>
              <a:rPr lang="ru-RU" i="1" dirty="0" smtClean="0">
                <a:solidFill>
                  <a:schemeClr val="accent2"/>
                </a:solidFill>
              </a:rPr>
              <a:t>учитель СОШ №77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ruza77@yandex.ru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92696"/>
            <a:ext cx="70953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Задания, вызывающие наибольшие затруднения у обучающихся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00808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(умение проводить обработку большого массива данных с использованием средств электронной таблицы или базы данных);</a:t>
            </a:r>
          </a:p>
          <a:p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 18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(умение количественно оценить результаты работы поисковой машины в зависимости от логики поискового запроса);</a:t>
            </a:r>
          </a:p>
          <a:p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№15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(умение определять скорость передачи информации);</a:t>
            </a:r>
          </a:p>
          <a:p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(задание 20.1 предусматривает разработку алгоритма для формального исполнителя, задание 20.2 заключается в разработке и записи алгоритма на языке программирования.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0"/>
            <a:ext cx="9957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№15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Файл размером 2000 Кбайт передаётся через некоторое соединение в </a:t>
            </a:r>
            <a:r>
              <a:rPr lang="ru-RU" dirty="0" smtClean="0"/>
              <a:t>течение 30 </a:t>
            </a:r>
            <a:r>
              <a:rPr lang="ru-RU" dirty="0" smtClean="0"/>
              <a:t>секунд. Определите размер файла (в Кбайт), который можно </a:t>
            </a:r>
            <a:r>
              <a:rPr lang="ru-RU" dirty="0" smtClean="0"/>
              <a:t>передать через </a:t>
            </a:r>
            <a:r>
              <a:rPr lang="ru-RU" dirty="0" smtClean="0"/>
              <a:t>это соединение за 12 секунд.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27687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Способ решения:  </a:t>
            </a:r>
            <a:r>
              <a:rPr lang="ru-RU" dirty="0" smtClean="0"/>
              <a:t>составляем пропорцию.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Приведены запросы к поисковому серверу. Для каждого запроса указан </a:t>
            </a:r>
            <a:r>
              <a:rPr lang="ru-RU" dirty="0" smtClean="0"/>
              <a:t>его код </a:t>
            </a:r>
            <a:r>
              <a:rPr lang="ru-RU" dirty="0" smtClean="0"/>
              <a:t>– соответствующая буква от А до Г. Запишите в таблицу коды </a:t>
            </a:r>
            <a:r>
              <a:rPr lang="ru-RU" dirty="0" smtClean="0"/>
              <a:t>запросов слева </a:t>
            </a:r>
            <a:r>
              <a:rPr lang="ru-RU" dirty="0" smtClean="0"/>
              <a:t>направо в порядке </a:t>
            </a:r>
            <a:r>
              <a:rPr lang="ru-RU" b="1" dirty="0" smtClean="0"/>
              <a:t>возрастания количества страниц, которые нашёл</a:t>
            </a:r>
          </a:p>
          <a:p>
            <a:r>
              <a:rPr lang="ru-RU" dirty="0" smtClean="0"/>
              <a:t>поисковый сервер по каждому запросу. По всем запросам было </a:t>
            </a:r>
            <a:r>
              <a:rPr lang="ru-RU" dirty="0" smtClean="0"/>
              <a:t>найдено разное </a:t>
            </a:r>
            <a:r>
              <a:rPr lang="ru-RU" dirty="0" smtClean="0"/>
              <a:t>количество страниц.</a:t>
            </a:r>
          </a:p>
          <a:p>
            <a:pPr algn="ctr"/>
            <a:r>
              <a:rPr lang="ru-RU" dirty="0" smtClean="0"/>
              <a:t>Код </a:t>
            </a:r>
            <a:r>
              <a:rPr lang="ru-RU" dirty="0" smtClean="0"/>
              <a:t>Запрос</a:t>
            </a:r>
          </a:p>
          <a:p>
            <a:r>
              <a:rPr lang="ru-RU" dirty="0" smtClean="0"/>
              <a:t>А </a:t>
            </a:r>
            <a:r>
              <a:rPr lang="ru-RU" dirty="0" smtClean="0"/>
              <a:t>) Солнце </a:t>
            </a:r>
            <a:r>
              <a:rPr lang="ru-RU" dirty="0" smtClean="0"/>
              <a:t>&amp; Воздух</a:t>
            </a:r>
          </a:p>
          <a:p>
            <a:r>
              <a:rPr lang="ru-RU" dirty="0" smtClean="0"/>
              <a:t>Б) Солнце </a:t>
            </a:r>
            <a:r>
              <a:rPr lang="ru-RU" dirty="0" smtClean="0"/>
              <a:t>| Воздух | Вода</a:t>
            </a:r>
          </a:p>
          <a:p>
            <a:r>
              <a:rPr lang="ru-RU" dirty="0" smtClean="0"/>
              <a:t>В) </a:t>
            </a:r>
            <a:r>
              <a:rPr lang="ru-RU" dirty="0" smtClean="0"/>
              <a:t>Солнце | Воздух | Вода | Огонь</a:t>
            </a:r>
          </a:p>
          <a:p>
            <a:r>
              <a:rPr lang="ru-RU" dirty="0" smtClean="0"/>
              <a:t>Г) Солнце </a:t>
            </a:r>
            <a:r>
              <a:rPr lang="ru-RU" dirty="0" smtClean="0"/>
              <a:t>| Воздух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3789040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Способ решения:</a:t>
            </a:r>
          </a:p>
          <a:p>
            <a:r>
              <a:rPr lang="ru-RU" dirty="0" smtClean="0"/>
              <a:t>Диаграмма Эйлера .</a:t>
            </a:r>
          </a:p>
          <a:p>
            <a:r>
              <a:rPr lang="ru-RU" dirty="0" smtClean="0"/>
              <a:t>Замечания: чем больше операций ИЛИ, тем б</a:t>
            </a:r>
            <a:r>
              <a:rPr lang="ru-RU" i="1" dirty="0" smtClean="0"/>
              <a:t>ольше</a:t>
            </a:r>
            <a:r>
              <a:rPr lang="ru-RU" dirty="0" smtClean="0"/>
              <a:t> количество страниц по запросу; чем ч </a:t>
            </a:r>
            <a:r>
              <a:rPr lang="ru-RU" dirty="0" smtClean="0"/>
              <a:t>больше операций </a:t>
            </a:r>
            <a:r>
              <a:rPr lang="ru-RU" dirty="0" smtClean="0"/>
              <a:t>И, </a:t>
            </a:r>
            <a:r>
              <a:rPr lang="ru-RU" dirty="0" smtClean="0"/>
              <a:t>тем </a:t>
            </a:r>
            <a:r>
              <a:rPr lang="ru-RU" i="1" dirty="0" smtClean="0"/>
              <a:t>меньше</a:t>
            </a:r>
            <a:r>
              <a:rPr lang="ru-RU" dirty="0" smtClean="0"/>
              <a:t> </a:t>
            </a:r>
            <a:r>
              <a:rPr lang="ru-RU" dirty="0" smtClean="0"/>
              <a:t>количество страниц по </a:t>
            </a:r>
            <a:r>
              <a:rPr lang="ru-RU" dirty="0" smtClean="0"/>
              <a:t>запросу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0"/>
            <a:ext cx="9957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№18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089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электронную таблицу занесли данные о калорийности продуктов. </a:t>
            </a:r>
            <a:endParaRPr lang="ru-RU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sz="1600" b="1" i="1" dirty="0" smtClean="0"/>
              <a:t>Выполните </a:t>
            </a:r>
            <a:r>
              <a:rPr lang="ru-RU" sz="1600" b="1" i="1" dirty="0" smtClean="0"/>
              <a:t>задание</a:t>
            </a:r>
          </a:p>
          <a:p>
            <a:r>
              <a:rPr lang="ru-RU" sz="1600" dirty="0" smtClean="0"/>
              <a:t>Откройте файл с данной электронной таблицей (расположение файла </a:t>
            </a:r>
            <a:r>
              <a:rPr lang="ru-RU" sz="1600" dirty="0" smtClean="0"/>
              <a:t>Вам сообщат </a:t>
            </a:r>
            <a:r>
              <a:rPr lang="ru-RU" sz="1600" dirty="0" smtClean="0"/>
              <a:t>организаторы экзамена). На основании данных, содержащихся </a:t>
            </a:r>
            <a:r>
              <a:rPr lang="ru-RU" sz="1600" dirty="0" smtClean="0"/>
              <a:t>в этой </a:t>
            </a:r>
            <a:r>
              <a:rPr lang="ru-RU" sz="1600" dirty="0" smtClean="0"/>
              <a:t>таблице, ответьте на два вопроса.</a:t>
            </a:r>
          </a:p>
          <a:p>
            <a:r>
              <a:rPr lang="ru-RU" sz="1600" dirty="0" smtClean="0"/>
              <a:t>1. Сколько продуктов в таблице содержат меньше 50 г углеводов и</a:t>
            </a:r>
          </a:p>
          <a:p>
            <a:r>
              <a:rPr lang="ru-RU" sz="1600" dirty="0" smtClean="0"/>
              <a:t>меньше 50 г белков? Запишите число, обозначающее количество этих</a:t>
            </a:r>
          </a:p>
          <a:p>
            <a:r>
              <a:rPr lang="ru-RU" sz="1600" dirty="0" smtClean="0"/>
              <a:t>продуктов, в ячейку H2 таблицы.</a:t>
            </a:r>
          </a:p>
          <a:p>
            <a:r>
              <a:rPr lang="ru-RU" sz="1600" dirty="0" smtClean="0"/>
              <a:t>2. Какова средняя калорийность продуктов с содержанием жиров</a:t>
            </a:r>
          </a:p>
          <a:p>
            <a:r>
              <a:rPr lang="ru-RU" sz="1600" dirty="0" smtClean="0"/>
              <a:t>менее 1 г? Запишите значение в ячейку H3 таблицы с точностью не</a:t>
            </a:r>
          </a:p>
          <a:p>
            <a:r>
              <a:rPr lang="ru-RU" sz="1600" dirty="0" smtClean="0"/>
              <a:t>менее двух знаков после запятой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1282" r="18426" b="56078"/>
          <a:stretch>
            <a:fillRect/>
          </a:stretch>
        </p:blipFill>
        <p:spPr bwMode="auto">
          <a:xfrm>
            <a:off x="395536" y="1124744"/>
            <a:ext cx="79563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23928" y="5229200"/>
            <a:ext cx="2058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Способ решения:</a:t>
            </a:r>
          </a:p>
          <a:p>
            <a:pPr marL="342900" indent="-342900">
              <a:buAutoNum type="arabicPeriod"/>
            </a:pPr>
            <a:r>
              <a:rPr lang="ru-RU" dirty="0" smtClean="0"/>
              <a:t>Формулы</a:t>
            </a:r>
          </a:p>
          <a:p>
            <a:pPr marL="342900" indent="-342900">
              <a:buAutoNum type="arabicPeriod"/>
            </a:pPr>
            <a:r>
              <a:rPr lang="ru-RU" dirty="0" smtClean="0"/>
              <a:t>Фильтр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Сортировка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88640"/>
            <a:ext cx="9957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№19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60648"/>
            <a:ext cx="294183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Источники</a:t>
            </a: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344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ГИА по информатике г. Сочи (протокол)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Аналитические и дидактические материалы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http://www.fipi.ru/sites/default/files/document/1485176937/mr_po_podgotovke_i_provedeniyu_gia-9_v_forme_oge_i_gve.docx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Спецификация контрольных измерительных материалов для проведения в 2017 году основного государственного экзамена по ИНФОРМАТИКЕ и ИКТ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714488"/>
            <a:ext cx="627928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2033845"/>
            <a:ext cx="8229600" cy="4092318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Часть 1 </a:t>
            </a:r>
            <a:r>
              <a:rPr lang="ru-RU" sz="2800" dirty="0"/>
              <a:t>содержит 18 заданий базового и повышенного уровней </a:t>
            </a:r>
            <a:r>
              <a:rPr lang="ru-RU" sz="2800" dirty="0" smtClean="0"/>
              <a:t>сложности /6 </a:t>
            </a:r>
            <a:r>
              <a:rPr lang="ru-RU" sz="2800" dirty="0"/>
              <a:t>заданий с выбором и </a:t>
            </a:r>
            <a:r>
              <a:rPr lang="ru-RU" sz="2800" dirty="0" smtClean="0"/>
              <a:t>12 заданий с записью ответа/</a:t>
            </a:r>
            <a:endParaRPr lang="ru-RU" sz="2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Часть 2 </a:t>
            </a:r>
            <a:r>
              <a:rPr lang="ru-RU" sz="2800" dirty="0"/>
              <a:t>содержит 2 задания высокого уровня сложности. </a:t>
            </a:r>
            <a:r>
              <a:rPr lang="ru-RU" sz="2800" dirty="0" smtClean="0"/>
              <a:t>/практическую </a:t>
            </a:r>
            <a:r>
              <a:rPr lang="ru-RU" sz="2800" dirty="0"/>
              <a:t>работу учащихся за компьютером </a:t>
            </a:r>
            <a:r>
              <a:rPr lang="ru-RU" sz="2800" dirty="0" smtClean="0"/>
              <a:t>с использованием </a:t>
            </a:r>
            <a:r>
              <a:rPr lang="ru-RU" sz="2800" dirty="0"/>
              <a:t>специального программного </a:t>
            </a:r>
            <a:r>
              <a:rPr lang="ru-RU" sz="2800" dirty="0" smtClean="0"/>
              <a:t>обеспечения/</a:t>
            </a:r>
          </a:p>
          <a:p>
            <a:r>
              <a:rPr lang="ru-RU" sz="2400" dirty="0" smtClean="0"/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57166"/>
            <a:ext cx="76552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и содержание экзаменационной работы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404664"/>
            <a:ext cx="720391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Распределение заданий экзаменационной работы </a:t>
            </a:r>
          </a:p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уровням сложности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132856"/>
          <a:ext cx="691276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 сложности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заданий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Базовый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Повышенный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Высокий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0534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экзаменационной работы отводится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30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 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минут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заданий части 1 экзаменуемый сдает бланк 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и переходит к выполнению заданий части 2.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Время, отводимое на выполнение заданий части 1, не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ограничивается, 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время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15 минут (75 минут).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заданий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2 рекомендуется отводить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час 15 минут (75 минут).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013"/>
            <a:ext cx="77676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NewRomanPS-BoldMT"/>
              </a:rPr>
              <a:t>Продолжительность ОГЭ </a:t>
            </a:r>
            <a:endParaRPr lang="ru-RU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NewRomanPS-BoldMT"/>
            </a:endParaRPr>
          </a:p>
          <a:p>
            <a:pPr algn="ctr"/>
            <a:r>
              <a:rPr lang="ru-RU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NewRomanPS-BoldMT"/>
              </a:rPr>
              <a:t>по </a:t>
            </a:r>
            <a:r>
              <a:rPr lang="ru-RU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NewRomanPS-BoldMT"/>
              </a:rPr>
              <a:t>информатике и ИКТ</a:t>
            </a:r>
            <a:endParaRPr lang="ru-RU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7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8831263"/>
              </p:ext>
            </p:extLst>
          </p:nvPr>
        </p:nvGraphicFramePr>
        <p:xfrm>
          <a:off x="683568" y="2492896"/>
          <a:ext cx="784887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936104"/>
                <a:gridCol w="1008112"/>
                <a:gridCol w="1324261"/>
                <a:gridCol w="1196019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Отметка по пятибалльной шкале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«2»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«3»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«4»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«5»</a:t>
                      </a:r>
                      <a:endParaRPr lang="ru-RU" sz="2800" dirty="0"/>
                    </a:p>
                  </a:txBody>
                  <a:tcPr/>
                </a:tc>
              </a:tr>
              <a:tr h="7232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Первичный балл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0–4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5–13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14–17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smtClean="0"/>
                        <a:t>18–22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404664"/>
            <a:ext cx="77346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Шкала перевода 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отметку</a:t>
            </a:r>
            <a:endParaRPr lang="ru-RU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4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188640"/>
            <a:ext cx="97679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по информатике ОГЭ-2016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1340768"/>
            <a:ext cx="56989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Сдавали: 772 учащихся. </a:t>
            </a:r>
          </a:p>
          <a:p>
            <a:r>
              <a:rPr lang="ru-RU" sz="3600" dirty="0" smtClean="0"/>
              <a:t>Из них на</a:t>
            </a:r>
          </a:p>
          <a:p>
            <a:endParaRPr lang="ru-RU" sz="3600" dirty="0" smtClean="0"/>
          </a:p>
          <a:p>
            <a:pPr algn="ctr"/>
            <a:r>
              <a:rPr lang="ru-RU" sz="3600" dirty="0" smtClean="0"/>
              <a:t>«5» - 122 </a:t>
            </a:r>
          </a:p>
          <a:p>
            <a:pPr algn="ctr"/>
            <a:r>
              <a:rPr lang="ru-RU" sz="3600" dirty="0" smtClean="0"/>
              <a:t>«4» - 229</a:t>
            </a:r>
          </a:p>
          <a:p>
            <a:pPr algn="ctr"/>
            <a:r>
              <a:rPr lang="ru-RU" sz="3600" dirty="0" smtClean="0"/>
              <a:t>«3» - 303</a:t>
            </a:r>
          </a:p>
          <a:p>
            <a:pPr algn="ctr"/>
            <a:r>
              <a:rPr lang="ru-RU" sz="3600" dirty="0" smtClean="0"/>
              <a:t>«2» - 48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3855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67253291"/>
              </p:ext>
            </p:extLst>
          </p:nvPr>
        </p:nvGraphicFramePr>
        <p:xfrm>
          <a:off x="395536" y="834971"/>
          <a:ext cx="7920880" cy="5906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111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620688"/>
          <a:ext cx="824865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303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808105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Организация деятельности учителя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подготовке учащихся к ОГЭ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276872"/>
            <a:ext cx="763284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buFont typeface="Wingdings" pitchFamily="2" charset="2"/>
              <a:buChar char="Ø"/>
            </a:pPr>
            <a:r>
              <a:rPr lang="ru-RU" sz="2400" dirty="0" smtClean="0"/>
              <a:t>Диагностическая карта;</a:t>
            </a:r>
          </a:p>
          <a:p>
            <a:pPr marL="442913" lvl="0" indent="-442913">
              <a:buFont typeface="Wingdings" pitchFamily="2" charset="2"/>
              <a:buChar char="Ø"/>
            </a:pPr>
            <a:r>
              <a:rPr lang="ru-RU" sz="2400" dirty="0" smtClean="0"/>
              <a:t>Домашнее задание по принципу «массив заданий»;</a:t>
            </a:r>
          </a:p>
          <a:p>
            <a:pPr marL="442913" lvl="0" indent="-442913">
              <a:buFont typeface="Wingdings" pitchFamily="2" charset="2"/>
              <a:buChar char="Ø"/>
            </a:pPr>
            <a:r>
              <a:rPr lang="ru-RU" sz="2400" dirty="0" smtClean="0"/>
              <a:t>Организация индивидуальной и групповой работы с учащимися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1924</TotalTime>
  <Words>651</Words>
  <Application>Microsoft Office PowerPoint</Application>
  <PresentationFormat>Экран 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УЧИТЕЛЬ</dc:creator>
  <cp:lastModifiedBy>УЧИТЕЛЬ</cp:lastModifiedBy>
  <cp:revision>169</cp:revision>
  <dcterms:created xsi:type="dcterms:W3CDTF">2012-01-16T11:52:57Z</dcterms:created>
  <dcterms:modified xsi:type="dcterms:W3CDTF">2017-01-27T06:48:25Z</dcterms:modified>
</cp:coreProperties>
</file>