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3"/>
  </p:notesMasterIdLst>
  <p:sldIdLst>
    <p:sldId id="257" r:id="rId2"/>
    <p:sldId id="430" r:id="rId3"/>
    <p:sldId id="387" r:id="rId4"/>
    <p:sldId id="260" r:id="rId5"/>
    <p:sldId id="262" r:id="rId6"/>
    <p:sldId id="263" r:id="rId7"/>
    <p:sldId id="259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75" r:id="rId21"/>
    <p:sldId id="277" r:id="rId22"/>
    <p:sldId id="279" r:id="rId23"/>
    <p:sldId id="330" r:id="rId24"/>
    <p:sldId id="331" r:id="rId25"/>
    <p:sldId id="332" r:id="rId26"/>
    <p:sldId id="328" r:id="rId27"/>
    <p:sldId id="280" r:id="rId28"/>
    <p:sldId id="281" r:id="rId29"/>
    <p:sldId id="282" r:id="rId30"/>
    <p:sldId id="283" r:id="rId31"/>
    <p:sldId id="334" r:id="rId32"/>
    <p:sldId id="336" r:id="rId33"/>
    <p:sldId id="337" r:id="rId34"/>
    <p:sldId id="389" r:id="rId35"/>
    <p:sldId id="391" r:id="rId36"/>
    <p:sldId id="392" r:id="rId37"/>
    <p:sldId id="393" r:id="rId38"/>
    <p:sldId id="339" r:id="rId39"/>
    <p:sldId id="340" r:id="rId40"/>
    <p:sldId id="341" r:id="rId41"/>
    <p:sldId id="342" r:id="rId42"/>
    <p:sldId id="344" r:id="rId43"/>
    <p:sldId id="345" r:id="rId44"/>
    <p:sldId id="346" r:id="rId45"/>
    <p:sldId id="347" r:id="rId46"/>
    <p:sldId id="348" r:id="rId47"/>
    <p:sldId id="433" r:id="rId48"/>
    <p:sldId id="350" r:id="rId49"/>
    <p:sldId id="351" r:id="rId50"/>
    <p:sldId id="352" r:id="rId51"/>
    <p:sldId id="312" r:id="rId52"/>
    <p:sldId id="399" r:id="rId53"/>
    <p:sldId id="400" r:id="rId54"/>
    <p:sldId id="398" r:id="rId55"/>
    <p:sldId id="313" r:id="rId56"/>
    <p:sldId id="314" r:id="rId57"/>
    <p:sldId id="315" r:id="rId58"/>
    <p:sldId id="353" r:id="rId59"/>
    <p:sldId id="360" r:id="rId60"/>
    <p:sldId id="361" r:id="rId61"/>
    <p:sldId id="362" r:id="rId62"/>
    <p:sldId id="284" r:id="rId63"/>
    <p:sldId id="285" r:id="rId64"/>
    <p:sldId id="286" r:id="rId65"/>
    <p:sldId id="287" r:id="rId66"/>
    <p:sldId id="403" r:id="rId67"/>
    <p:sldId id="405" r:id="rId68"/>
    <p:sldId id="406" r:id="rId69"/>
    <p:sldId id="407" r:id="rId70"/>
    <p:sldId id="363" r:id="rId71"/>
    <p:sldId id="364" r:id="rId72"/>
    <p:sldId id="365" r:id="rId73"/>
    <p:sldId id="366" r:id="rId74"/>
    <p:sldId id="308" r:id="rId75"/>
    <p:sldId id="309" r:id="rId76"/>
    <p:sldId id="310" r:id="rId77"/>
    <p:sldId id="311" r:id="rId78"/>
    <p:sldId id="382" r:id="rId79"/>
    <p:sldId id="384" r:id="rId80"/>
    <p:sldId id="385" r:id="rId81"/>
    <p:sldId id="386" r:id="rId82"/>
    <p:sldId id="432" r:id="rId83"/>
    <p:sldId id="416" r:id="rId84"/>
    <p:sldId id="292" r:id="rId85"/>
    <p:sldId id="415" r:id="rId86"/>
    <p:sldId id="417" r:id="rId87"/>
    <p:sldId id="294" r:id="rId88"/>
    <p:sldId id="295" r:id="rId89"/>
    <p:sldId id="296" r:id="rId90"/>
    <p:sldId id="316" r:id="rId91"/>
    <p:sldId id="317" r:id="rId92"/>
    <p:sldId id="318" r:id="rId93"/>
    <p:sldId id="319" r:id="rId94"/>
    <p:sldId id="320" r:id="rId95"/>
    <p:sldId id="321" r:id="rId96"/>
    <p:sldId id="322" r:id="rId97"/>
    <p:sldId id="323" r:id="rId98"/>
    <p:sldId id="297" r:id="rId99"/>
    <p:sldId id="293" r:id="rId100"/>
    <p:sldId id="298" r:id="rId101"/>
    <p:sldId id="299" r:id="rId102"/>
    <p:sldId id="300" r:id="rId103"/>
    <p:sldId id="301" r:id="rId104"/>
    <p:sldId id="302" r:id="rId105"/>
    <p:sldId id="303" r:id="rId106"/>
    <p:sldId id="367" r:id="rId107"/>
    <p:sldId id="369" r:id="rId108"/>
    <p:sldId id="370" r:id="rId109"/>
    <p:sldId id="371" r:id="rId110"/>
    <p:sldId id="304" r:id="rId111"/>
    <p:sldId id="305" r:id="rId112"/>
    <p:sldId id="372" r:id="rId113"/>
    <p:sldId id="373" r:id="rId114"/>
    <p:sldId id="374" r:id="rId115"/>
    <p:sldId id="375" r:id="rId116"/>
    <p:sldId id="326" r:id="rId117"/>
    <p:sldId id="376" r:id="rId118"/>
    <p:sldId id="378" r:id="rId119"/>
    <p:sldId id="379" r:id="rId120"/>
    <p:sldId id="380" r:id="rId121"/>
    <p:sldId id="381" r:id="rId12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54" autoAdjust="0"/>
  </p:normalViewPr>
  <p:slideViewPr>
    <p:cSldViewPr>
      <p:cViewPr>
        <p:scale>
          <a:sx n="94" d="100"/>
          <a:sy n="94" d="100"/>
        </p:scale>
        <p:origin x="-72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1839B-A616-4D70-982C-FD0EE3F39BE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FE374-7EF3-4688-8E9A-3CCFC1D958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1984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7BD5-5A26-42D6-9E34-6B82B05C784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0611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1C5D-333F-4B1F-8FB7-B01BD3A1209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874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59B6-55DB-4901-A176-3502339EB4F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9929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AB58-BF5B-4253-9EB3-456B1BC3A6C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4489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EA5B-96E6-454B-9A14-FA58CC720C3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4672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551B-B1A2-4793-A56B-A0228E5923B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4255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B0DA-8F89-414E-9591-0EE51CCB1E1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70141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16AB-F6E9-4D58-862D-A3F6FC06511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5405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2E11-5055-45E4-ACA7-273594389D5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7503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D610D-9C6B-400B-BF32-FDD56B5951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14911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88AE-CDA9-4D26-852B-D747A9CB2C1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1712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5B49A-2B0D-4AA5-AC0C-5706AEF40AC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1733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685800" y="2514600"/>
            <a:ext cx="79930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4000" dirty="0">
                <a:latin typeface="Times New Roman" pitchFamily="18" charset="0"/>
                <a:cs typeface="Times New Roman" pitchFamily="18" charset="0"/>
              </a:rPr>
              <a:t>Структура и содержание КИМ</a:t>
            </a:r>
          </a:p>
          <a:p>
            <a:pPr algn="ctr" eaLnBrk="1" hangingPunct="1"/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– обществознание </a:t>
            </a: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ЕГЭ</a:t>
            </a: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dirty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altLang="ru-RU" sz="36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altLang="ru-RU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468313" y="549275"/>
            <a:ext cx="80645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Методическое сопровождение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395288" y="1412875"/>
            <a:ext cx="81375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Обществознание. 11 класс: учеб. для общеобразовательных. учреждений/под ред. 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Л.Н.Боголюбова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§ 16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Обществознание. Школьный словарь. 10-11 классы: пособие для  учащихся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общеобразовательных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учреждений/под ред. Л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. Н. Боголюбова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, Ю.И. Аверьянова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П.А. Баранов, А.В. Воронцов, С.В. Шевченко. Обществознание. Полный справочник.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«Я сдам ЕГЭ. Обществознание. Рабочая тетрадь для учащихся» «Просвещение».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82674"/>
          </a:xfrm>
        </p:spPr>
        <p:txBody>
          <a:bodyPr/>
          <a:lstStyle/>
          <a:p>
            <a:pPr algn="ctr"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подготовки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74638" y="1600200"/>
            <a:ext cx="8001000" cy="3733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ru-RU" dirty="0" smtClean="0"/>
              <a:t>Постоянная работа с терминологией, понятиями, определениями;</a:t>
            </a:r>
          </a:p>
          <a:p>
            <a:pPr eaLnBrk="1" hangingPunct="1">
              <a:defRPr/>
            </a:pPr>
            <a:r>
              <a:rPr lang="ru-RU" dirty="0" smtClean="0"/>
              <a:t>Отрабатывать аналогичные задания на уроке индивидуально, в парах; самостоятельно дома работать с материалами сайта «Решу ЕГЭ», открытого банка данных заданий ФИПИ.</a:t>
            </a:r>
          </a:p>
          <a:p>
            <a:pPr marL="0" indent="0" eaLnBrk="1" hangingPunct="1">
              <a:buFontTx/>
              <a:buNone/>
              <a:defRPr/>
            </a:pPr>
            <a:endParaRPr lang="ru-RU" dirty="0" smtClean="0"/>
          </a:p>
          <a:p>
            <a:pPr marL="0" indent="0" eaLnBrk="1" hangingPunct="1"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Методическое сопровождение</a:t>
            </a:r>
          </a:p>
        </p:txBody>
      </p:sp>
      <p:sp>
        <p:nvSpPr>
          <p:cNvPr id="91139" name="Объект 4"/>
          <p:cNvSpPr txBox="1">
            <a:spLocks/>
          </p:cNvSpPr>
          <p:nvPr/>
        </p:nvSpPr>
        <p:spPr bwMode="auto">
          <a:xfrm>
            <a:off x="152400" y="1676400"/>
            <a:ext cx="8382000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400"/>
              <a:t>Обществознание. Школьный словарь 10-11 класс М., «Просвещение» 2013 под редакцией Л.Н. Боголюбова. Ю.и. Аверьянова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400"/>
              <a:t>Обществознание А.Ф. Никитин, т.И. Никитина М., «дрофа», 2014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400"/>
              <a:t>Обществознание 10 класс учебник Боголюбов Л.Н., М., «Просвещение», 2011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400"/>
              <a:t>Полный справочник для подготовки к ЕГЭ по обществознанию П.А. Баранов, духовная сфера.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25 </a:t>
            </a:r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447800"/>
            <a:ext cx="8915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 smtClean="0"/>
              <a:t>Алгоритм решения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2738" y="1219200"/>
            <a:ext cx="813593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>
              <a:buFontTx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Внимательно прочитай задание.</a:t>
            </a:r>
          </a:p>
          <a:p>
            <a:pPr marL="342900" indent="-342900" algn="just" eaLnBrk="1" hangingPunct="1">
              <a:buFontTx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Обрати внимание на то, что задание содержит три внутренние задачи </a:t>
            </a:r>
          </a:p>
          <a:p>
            <a:pPr marL="342900" indent="-342900" algn="just" eaLnBrk="1" hangingPunct="1">
              <a:buFontTx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Вспомни определение выражения (понятия).</a:t>
            </a:r>
          </a:p>
          <a:p>
            <a:pPr marL="342900" indent="-342900" algn="just" eaLnBrk="1" hangingPunct="1">
              <a:buFontTx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Дайте определение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которое  соответствует термину . </a:t>
            </a:r>
          </a:p>
          <a:p>
            <a:pPr marL="342900" indent="-342900" algn="just" eaLnBrk="1" hangingPunct="1">
              <a:buFontTx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Если не помнишь четкого определения, постарайся вспомнить ключевые позиции, которые помогут  объяснить его содержание.</a:t>
            </a:r>
          </a:p>
          <a:p>
            <a:pPr marL="342900" indent="-342900" algn="just" eaLnBrk="1" hangingPunct="1">
              <a:buFontTx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Составь первое предложение с конкретной информацией об особенностях политического режима, критериях его выделения.</a:t>
            </a:r>
          </a:p>
          <a:p>
            <a:pPr marL="342900" indent="-342900" algn="just" eaLnBrk="1" hangingPunct="1">
              <a:buFontTx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 втором предложении запиши особенности демократического политического режима.</a:t>
            </a:r>
          </a:p>
          <a:p>
            <a:pPr algn="just" eaLnBrk="1" hangingPunct="1"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>
              <a:buFontTx/>
              <a:buAutoNum type="arabicPeriod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Алгоритм подготовки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93725" y="1371600"/>
            <a:ext cx="813593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Повтори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Выучи  определения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теме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Вспомни  критерии выделения политических режимов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Терминологический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диктант.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Работа со словарями.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Данную информацию используй для выполнения заданий.</a:t>
            </a:r>
          </a:p>
          <a:p>
            <a:pPr eaLnBrk="1" hangingPunct="1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eaLnBrk="1" hangingPunct="1">
              <a:buFontTx/>
              <a:buAutoNum type="arabicPeriod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Методическое сопровождение</a:t>
            </a:r>
          </a:p>
        </p:txBody>
      </p:sp>
      <p:sp>
        <p:nvSpPr>
          <p:cNvPr id="95235" name="TextBox 2"/>
          <p:cNvSpPr txBox="1">
            <a:spLocks noChangeArrowheads="1"/>
          </p:cNvSpPr>
          <p:nvPr/>
        </p:nvSpPr>
        <p:spPr bwMode="auto">
          <a:xfrm>
            <a:off x="395288" y="1412875"/>
            <a:ext cx="81375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>
                <a:latin typeface="Times New Roman" pitchFamily="18" charset="0"/>
              </a:rPr>
              <a:t>1.Обществознание. 11 класс. Учебник для общеобразовательных учреждений, профильный уровень,  под ред. Л.Н. Боголюбова, параграфы 15-18.</a:t>
            </a:r>
          </a:p>
          <a:p>
            <a:pPr eaLnBrk="1" hangingPunct="1"/>
            <a:r>
              <a:rPr lang="ru-RU" altLang="ru-RU" sz="2000">
                <a:latin typeface="Times New Roman" pitchFamily="18" charset="0"/>
              </a:rPr>
              <a:t>2.Обществознание. Школьный словарь. 10-11 классы. Пособие для учащихся под ред. Л.Н. Боголюбова, Ю.И. Аверьянова</a:t>
            </a:r>
          </a:p>
          <a:p>
            <a:pPr eaLnBrk="1" hangingPunct="1"/>
            <a:r>
              <a:rPr lang="ru-RU" altLang="ru-RU" sz="2000">
                <a:latin typeface="Times New Roman" pitchFamily="18" charset="0"/>
              </a:rPr>
              <a:t>3.П.К.Гречко. Обществознание. Для учащихся 10-11 классов и поступающих в ВУЗы. Учебное пособие. Раздел: политическая сфера жизни общества.</a:t>
            </a:r>
          </a:p>
          <a:p>
            <a:pPr eaLnBrk="1" hangingPunct="1"/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/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/>
              <a:t>	</a:t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9626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96261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96263" name="Прямоугольник 7"/>
          <p:cNvSpPr>
            <a:spLocks noChangeArrowheads="1"/>
          </p:cNvSpPr>
          <p:nvPr/>
        </p:nvSpPr>
        <p:spPr bwMode="auto">
          <a:xfrm>
            <a:off x="1000125" y="714375"/>
            <a:ext cx="69294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600" dirty="0" smtClean="0">
                <a:latin typeface="+mj-lt"/>
              </a:rPr>
              <a:t>Задание 26</a:t>
            </a:r>
            <a:endParaRPr lang="ru-RU" altLang="ru-RU" sz="3600" dirty="0">
              <a:latin typeface="+mj-lt"/>
            </a:endParaRPr>
          </a:p>
        </p:txBody>
      </p:sp>
      <p:pic>
        <p:nvPicPr>
          <p:cNvPr id="9626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Алгоритм решения</a:t>
            </a:r>
          </a:p>
        </p:txBody>
      </p:sp>
      <p:sp>
        <p:nvSpPr>
          <p:cNvPr id="983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ru-RU" altLang="ru-RU" sz="2800" dirty="0" smtClean="0"/>
              <a:t>Прочитать задание. Вспомните определение понятие. </a:t>
            </a:r>
          </a:p>
          <a:p>
            <a:pPr marL="514350" indent="-514350">
              <a:buFontTx/>
              <a:buAutoNum type="arabicPeriod"/>
            </a:pPr>
            <a:endParaRPr lang="ru-RU" alt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Алгоритм подготовки</a:t>
            </a:r>
          </a:p>
        </p:txBody>
      </p:sp>
      <p:sp>
        <p:nvSpPr>
          <p:cNvPr id="993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ru-RU" altLang="ru-RU" dirty="0" smtClean="0"/>
              <a:t>Запишите термины, понятия, определения. Проверьте соответствие ваших записей с понятиями словаря.</a:t>
            </a:r>
          </a:p>
          <a:p>
            <a:pPr marL="514350" indent="-514350">
              <a:buFontTx/>
              <a:buAutoNum type="arabicPeriod"/>
            </a:pPr>
            <a:r>
              <a:rPr lang="ru-RU" altLang="ru-RU" dirty="0" smtClean="0"/>
              <a:t>Прочитайте в Гражданском кодексе  РФ ст.218 и в учебниках по обществознанию и праву темы</a:t>
            </a:r>
            <a:r>
              <a:rPr lang="ru-RU" altLang="ru-RU" dirty="0"/>
              <a:t>.</a:t>
            </a: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Содержимое 3"/>
          <p:cNvSpPr>
            <a:spLocks noGrp="1"/>
          </p:cNvSpPr>
          <p:nvPr>
            <p:ph type="body" idx="1"/>
          </p:nvPr>
        </p:nvSpPr>
        <p:spPr>
          <a:xfrm>
            <a:off x="571500" y="2714625"/>
            <a:ext cx="7772400" cy="1338263"/>
          </a:xfrm>
        </p:spPr>
        <p:txBody>
          <a:bodyPr/>
          <a:lstStyle/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10035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00357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00358" name="TextBox 9"/>
          <p:cNvSpPr txBox="1">
            <a:spLocks noChangeArrowheads="1"/>
          </p:cNvSpPr>
          <p:nvPr/>
        </p:nvSpPr>
        <p:spPr bwMode="auto">
          <a:xfrm>
            <a:off x="898922" y="2286000"/>
            <a:ext cx="734615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dirty="0" smtClean="0"/>
              <a:t>1</a:t>
            </a:r>
            <a:r>
              <a:rPr lang="ru-RU" altLang="ru-RU" sz="2400" dirty="0"/>
              <a:t>. Учебник. Обществознание 10 класс- авторы </a:t>
            </a:r>
            <a:r>
              <a:rPr lang="ru-RU" altLang="ru-RU" sz="2400" dirty="0" err="1"/>
              <a:t>Л.Н.Боголюбов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Ю.И.Аверьянов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Н.И.Городецкая</a:t>
            </a:r>
            <a:r>
              <a:rPr lang="ru-RU" altLang="ru-RU" sz="2400" dirty="0"/>
              <a:t>. </a:t>
            </a:r>
          </a:p>
          <a:p>
            <a:pPr eaLnBrk="1" hangingPunct="1"/>
            <a:r>
              <a:rPr lang="ru-RU" altLang="ru-RU" sz="2400" dirty="0"/>
              <a:t>2.«Три актив курс» . Обществознание 8-11 класс. Из-во Национальное образование.</a:t>
            </a:r>
          </a:p>
          <a:p>
            <a:pPr eaLnBrk="1" hangingPunct="1"/>
            <a:r>
              <a:rPr lang="ru-RU" altLang="ru-RU" sz="2400" dirty="0"/>
              <a:t>3.. Единый государственный экзамен: обществознание: задания для подготовки. А.Ю</a:t>
            </a:r>
            <a:r>
              <a:rPr lang="ru-RU" altLang="ru-RU" sz="2400" dirty="0" smtClean="0"/>
              <a:t>. </a:t>
            </a:r>
            <a:r>
              <a:rPr lang="ru-RU" altLang="ru-RU" sz="2400" dirty="0" err="1" smtClean="0"/>
              <a:t>Лазебникова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Л.Н.Боголюбов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М.Ю.Брандт</a:t>
            </a:r>
            <a:r>
              <a:rPr lang="ru-RU" altLang="ru-RU" sz="2400" dirty="0"/>
              <a:t> и др. </a:t>
            </a:r>
          </a:p>
          <a:p>
            <a:pPr eaLnBrk="1" hangingPunct="1"/>
            <a:r>
              <a:rPr lang="ru-RU" altLang="ru-RU" sz="2400" dirty="0"/>
              <a:t>4. </a:t>
            </a:r>
            <a:r>
              <a:rPr lang="en-US" altLang="ru-RU" sz="2400" dirty="0"/>
              <a:t>http</a:t>
            </a:r>
            <a:r>
              <a:rPr lang="ru-RU" altLang="ru-RU" sz="2400" dirty="0"/>
              <a:t>://</a:t>
            </a:r>
            <a:r>
              <a:rPr lang="en-US" altLang="ru-RU" sz="2400" dirty="0"/>
              <a:t> www. fipi.ru</a:t>
            </a:r>
            <a:endParaRPr lang="ru-RU" altLang="ru-RU" sz="2400" dirty="0"/>
          </a:p>
        </p:txBody>
      </p:sp>
      <p:sp>
        <p:nvSpPr>
          <p:cNvPr id="100359" name="Прямоугольник 7"/>
          <p:cNvSpPr>
            <a:spLocks noChangeArrowheads="1"/>
          </p:cNvSpPr>
          <p:nvPr/>
        </p:nvSpPr>
        <p:spPr bwMode="auto">
          <a:xfrm>
            <a:off x="1000125" y="714375"/>
            <a:ext cx="6929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600" dirty="0">
                <a:solidFill>
                  <a:srgbClr val="0070C0"/>
                </a:solidFill>
              </a:rPr>
              <a:t> </a:t>
            </a:r>
            <a:r>
              <a:rPr lang="ru-RU" altLang="ru-RU" sz="3600" dirty="0"/>
              <a:t>Методическое сопровождение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dirty="0" smtClean="0"/>
              <a:t>Задание 3.</a:t>
            </a:r>
            <a:br>
              <a:rPr lang="ru-RU" altLang="ru-RU" sz="2800" b="1" dirty="0" smtClean="0"/>
            </a:br>
            <a:endParaRPr lang="ru-RU" altLang="ru-RU" sz="2800" b="1" dirty="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144000" cy="166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7239000" y="1905000"/>
            <a:ext cx="1600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295400" y="3048000"/>
            <a:ext cx="2590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-конечная звезда 4"/>
          <p:cNvSpPr/>
          <p:nvPr/>
        </p:nvSpPr>
        <p:spPr>
          <a:xfrm>
            <a:off x="1295400" y="1905000"/>
            <a:ext cx="457200" cy="3810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3413760" y="1905000"/>
            <a:ext cx="457200" cy="3810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7924800" y="1943101"/>
            <a:ext cx="457200" cy="3810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1524000" y="2374200"/>
            <a:ext cx="457200" cy="3810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5532120" y="2007300"/>
            <a:ext cx="1066800" cy="882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4191000" y="2456350"/>
            <a:ext cx="1066800" cy="882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47800" y="40386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36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7" grpId="0" animBg="1"/>
      <p:bldP spid="13" grpId="0" animBg="1"/>
      <p:bldP spid="8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Задание 27 </a:t>
            </a:r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8820000" cy="234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Алгоритм решения</a:t>
            </a:r>
          </a:p>
        </p:txBody>
      </p:sp>
      <p:sp>
        <p:nvSpPr>
          <p:cNvPr id="102403" name="TextBox 2"/>
          <p:cNvSpPr txBox="1">
            <a:spLocks noChangeArrowheads="1"/>
          </p:cNvSpPr>
          <p:nvPr/>
        </p:nvSpPr>
        <p:spPr bwMode="auto">
          <a:xfrm>
            <a:off x="322263" y="1600200"/>
            <a:ext cx="8135937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eriod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Внимательно прочитай задание.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Определи, о какой сфере жизни общества идет речь в тексте.  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Вспомни понятие социальной  стратификации и ее разновидности.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Определи  критерии  социальной стратификации современного общества</a:t>
            </a:r>
          </a:p>
          <a:p>
            <a:pPr marL="342900" indent="-342900"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5. Запиши элементы ответа в бланк.</a:t>
            </a:r>
          </a:p>
          <a:p>
            <a:pPr marL="342900" indent="-342900" eaLnBrk="1" hangingPunct="1"/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dirty="0" smtClean="0"/>
              <a:t>Задание 28.</a:t>
            </a:r>
            <a:r>
              <a:rPr lang="ru-RU" altLang="ru-RU" sz="4000" b="1" dirty="0" smtClean="0">
                <a:cs typeface="Times New Roman" pitchFamily="18" charset="0"/>
              </a:rPr>
              <a:t> </a:t>
            </a:r>
            <a:endParaRPr lang="ru-RU" altLang="ru-RU" sz="4000" dirty="0" smtClean="0"/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1258"/>
            <a:ext cx="7620000" cy="145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Заголовок 1"/>
          <p:cNvSpPr>
            <a:spLocks noGrp="1"/>
          </p:cNvSpPr>
          <p:nvPr>
            <p:ph type="title"/>
          </p:nvPr>
        </p:nvSpPr>
        <p:spPr>
          <a:xfrm>
            <a:off x="1219200" y="228601"/>
            <a:ext cx="7277100" cy="1143000"/>
          </a:xfrm>
        </p:spPr>
        <p:txBody>
          <a:bodyPr/>
          <a:lstStyle/>
          <a:p>
            <a:pPr algn="ctr"/>
            <a:r>
              <a:rPr lang="ru-RU" altLang="ru-RU" dirty="0" smtClean="0"/>
              <a:t>Алгоритм решения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28600" y="1158875"/>
            <a:ext cx="8458200" cy="51054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 ea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1.представьте содержание обществоведческого курса, раскрывающее данную проблему; </a:t>
            </a:r>
          </a:p>
          <a:p>
            <a:pPr defTabSz="457200" ea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2. разделите это содержание на смысловые части, выделив в каждой из них главную мысль;</a:t>
            </a:r>
          </a:p>
          <a:p>
            <a:pPr defTabSz="457200" ea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3. озаглавьте каждую часть; </a:t>
            </a:r>
          </a:p>
          <a:p>
            <a:pPr defTabSz="457200" ea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4. в каждой части выделите несколько положений, развивающих главную мысль; </a:t>
            </a:r>
          </a:p>
          <a:p>
            <a:pPr defTabSz="457200" ea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5. проверьте, не совмещаются ли пункты и подпункты плана, связан ли последующий пункт плана с предыдущим, полностью ли отражено в них основное содержание темы;</a:t>
            </a:r>
          </a:p>
          <a:p>
            <a:pPr defTabSz="457200" ea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6. в случае необходимости внесите корректировки;</a:t>
            </a:r>
          </a:p>
          <a:p>
            <a:pPr defTabSz="457200" ea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7. помните, что план должен охватывать основное содержание темы;</a:t>
            </a:r>
          </a:p>
          <a:p>
            <a:pPr defTabSz="457200" ea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8.  в заголовках (пунктах или подпунктах плана) нежелательно повторять сходные формулировки.</a:t>
            </a:r>
          </a:p>
          <a:p>
            <a:pPr defTabSz="457200" ea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9. Проверьте, не совпадают ли пункты и подпункты плана</a:t>
            </a:r>
          </a:p>
          <a:p>
            <a:pPr defTabSz="457200" ea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10. проанализировать полученный план, проверьте, охватывает ли он основное содержание темы.</a:t>
            </a:r>
          </a:p>
          <a:p>
            <a:pPr defTabSz="457200" ea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11. Пунктов плана у Вас должно быть не менее 5-6 </a:t>
            </a:r>
          </a:p>
          <a:p>
            <a:pPr defTabSz="457200" eaLnBrk="1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defRPr/>
            </a:pP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ru-RU" altLang="ru-RU" smtClean="0"/>
              <a:t>Алгоритм написания</a:t>
            </a:r>
          </a:p>
        </p:txBody>
      </p:sp>
      <p:sp>
        <p:nvSpPr>
          <p:cNvPr id="69635" name="Объект 2"/>
          <p:cNvSpPr txBox="1">
            <a:spLocks/>
          </p:cNvSpPr>
          <p:nvPr/>
        </p:nvSpPr>
        <p:spPr bwMode="auto">
          <a:xfrm>
            <a:off x="685800" y="1066800"/>
            <a:ext cx="7848600" cy="50911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spcBef>
                <a:spcPct val="20000"/>
              </a:spcBef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1. Сначала необходимо обозначить предмет предложенной темы. Для этого существует несколько вариантов.</a:t>
            </a:r>
          </a:p>
          <a:p>
            <a:pPr marL="0" indent="0" algn="just">
              <a:spcBef>
                <a:spcPct val="20000"/>
              </a:spcBef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       Например: а) Что такое… б) Понятие… в) Определение… . </a:t>
            </a:r>
          </a:p>
          <a:p>
            <a:pPr marL="0" indent="0" algn="just">
              <a:spcBef>
                <a:spcPct val="20000"/>
              </a:spcBef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2. Далее выделите характерные черты (признаки; особенности; главные элементы и т.п.)... Этот пункт можете детализировать в отдельных подпунктах, перечислив эти самые характерные черты (признаки; особенности главные элементы и т.п.).</a:t>
            </a:r>
          </a:p>
          <a:p>
            <a:pPr marL="0" indent="0" algn="just">
              <a:spcBef>
                <a:spcPct val="20000"/>
              </a:spcBef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3. Функции… Этот пункт можете детализировать в отдельных подпунктах, перечислив эти самые функции. </a:t>
            </a:r>
          </a:p>
          <a:p>
            <a:pPr marL="0" indent="0" algn="just">
              <a:spcBef>
                <a:spcPct val="20000"/>
              </a:spcBef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4. Типы (виды, формы, структура, классификации, критерии, факторы)... Этот пункт можете детализировать в отдельных подпунктах. </a:t>
            </a:r>
          </a:p>
          <a:p>
            <a:pPr marL="0" indent="0" algn="just">
              <a:spcBef>
                <a:spcPct val="20000"/>
              </a:spcBef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5. Значение (роль, последствия, тенденции, цель)…</a:t>
            </a:r>
          </a:p>
          <a:p>
            <a:pPr marL="0" indent="0" algn="just">
              <a:spcBef>
                <a:spcPct val="20000"/>
              </a:spcBef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6. Особенности (проблемы, традиции и т.п.)… в современном обществе (мире). </a:t>
            </a:r>
          </a:p>
          <a:p>
            <a:pPr marL="0" indent="0" algn="just">
              <a:spcBef>
                <a:spcPct val="20000"/>
              </a:spcBef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7. Пути решения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Алгоритм подготовки</a:t>
            </a:r>
          </a:p>
        </p:txBody>
      </p:sp>
      <p:sp>
        <p:nvSpPr>
          <p:cNvPr id="106499" name="TextBox 2"/>
          <p:cNvSpPr txBox="1">
            <a:spLocks noChangeArrowheads="1"/>
          </p:cNvSpPr>
          <p:nvPr/>
        </p:nvSpPr>
        <p:spPr bwMode="auto">
          <a:xfrm>
            <a:off x="468313" y="1371600"/>
            <a:ext cx="813593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eriod"/>
            </a:pP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Вспомнить  критерии оценивания задания (соответствие структуры предложенного ответа плану сложного типа; наличие пунктов плана, указывающих на понимание основных аспектов данной темы, без которых она не может быть раскрыта по существу; корректность формулировок пунктов плана).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Выявить область обществоведческих знаний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и повторить тему 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со словарями, справочниками.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Данную информацию используй для выполнения заданий.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Методическое сопровождение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98438" y="1371600"/>
            <a:ext cx="8716962" cy="377825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Обществознание. 10 - 11 класс: учеб. для общеобразовательных. учреждений/под ред.  Л.Н.Боголюбова Обществознание. </a:t>
            </a:r>
          </a:p>
          <a:p>
            <a:pPr>
              <a:defRPr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словарь. 10-11 классы: пособие для  учащихся общеобразовательных учреждений/под ред. Л.Н.Боголюбова , Ю.И. Аверьянова</a:t>
            </a:r>
          </a:p>
          <a:p>
            <a:pPr>
              <a:defRPr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А.В.Клименко, В.В. Румынина. Обществознание: Учебное пособие для школьников старших классов и поступающих в вузы.</a:t>
            </a:r>
          </a:p>
          <a:p>
            <a:pPr>
              <a:defRPr/>
            </a:pP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П.А. Баранов, А.В. Воронцов, С.В. Шевченко. Обществознание. Полный справочник. </a:t>
            </a:r>
          </a:p>
          <a:p>
            <a:pPr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/>
              <a:t>Задание №29</a:t>
            </a:r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" y="838200"/>
            <a:ext cx="9101328" cy="581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dirty="0" smtClean="0"/>
              <a:t>Таблица структурных элементов мини-сочинения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ru-RU" dirty="0" smtClean="0"/>
              <a:t> 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b="1" dirty="0" smtClean="0"/>
              <a:t>Цитата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b="1" dirty="0" smtClean="0"/>
              <a:t>Проблема, поднятая автором, ее актуальность</a:t>
            </a:r>
            <a:endParaRPr lang="ru-RU" dirty="0" smtClean="0"/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b="1" dirty="0" smtClean="0"/>
              <a:t>Смысл высказывания</a:t>
            </a:r>
            <a:endParaRPr lang="ru-RU" dirty="0" smtClean="0"/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b="1" dirty="0" smtClean="0"/>
              <a:t>Теоретическая аргументация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b="1" dirty="0" smtClean="0"/>
              <a:t>Фактическая аргументация</a:t>
            </a:r>
          </a:p>
          <a:p>
            <a:pPr>
              <a:buNone/>
              <a:defRPr/>
            </a:pPr>
            <a:endParaRPr lang="ru-RU" dirty="0" smtClean="0"/>
          </a:p>
          <a:p>
            <a:pPr marL="0" indent="0">
              <a:buFontTx/>
              <a:buNone/>
              <a:defRPr/>
            </a:pPr>
            <a:endParaRPr lang="ru-RU" dirty="0" smtClean="0"/>
          </a:p>
          <a:p>
            <a:pPr>
              <a:buFontTx/>
              <a:buNone/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ru-RU" altLang="ru-RU" dirty="0" smtClean="0"/>
              <a:t>Алгоритм решения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990600"/>
            <a:ext cx="8686800" cy="4754563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1.Сделайте осмысленный выбор одной цитаты цитаты для работы. Запишите ее в первый раздел черновика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2.В графу 2 впишите сформулированную проблему высказывания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3.Запишите основную мысль автора в графу 3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4.Определите свою позицию в отношении высказывания автора(согласны с автором полностью или частично, или не согласны)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5.Подберите теоретические аргументы к собственной позиции по данной проблеме.(вспомнить основные термины, теоретические положения) в 5 графе выпишите понятия, противоречия, тезисы, обобщения.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6.Подтвердите в графе 6 доказываемую мысль фактами и примерами, из разных источников: сообщения СМИ, материалы учебных предметов(история, литература, география и др.), факты личного социального опыта и собственные наблюдения. Необходимо привести не менее двух примеров из различных источников.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7.Сформулируйте вывод в графе7. Он не должен совпадать с суждением, выбранным для основания: вывод сводит воедино в одном-двух предложениях.</a:t>
            </a:r>
          </a:p>
          <a:p>
            <a:pPr>
              <a:buNone/>
              <a:defRPr/>
            </a:pP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250825" y="260350"/>
            <a:ext cx="84248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Алгоритм решения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323850" y="836613"/>
            <a:ext cx="813593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eriod"/>
            </a:pPr>
            <a:r>
              <a:rPr lang="ru-RU" altLang="ru-RU" sz="3200" dirty="0">
                <a:latin typeface="+mn-lt"/>
                <a:cs typeface="Times New Roman" pitchFamily="18" charset="0"/>
              </a:rPr>
              <a:t>Внимательно прочти задание.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3200" dirty="0">
                <a:latin typeface="+mn-lt"/>
                <a:cs typeface="Times New Roman" pitchFamily="18" charset="0"/>
              </a:rPr>
              <a:t>Вспомни определения каждого термина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3200" dirty="0" smtClean="0">
                <a:latin typeface="+mn-lt"/>
                <a:cs typeface="Times New Roman" pitchFamily="18" charset="0"/>
              </a:rPr>
              <a:t>Найди подходящие понятия, «лишние </a:t>
            </a:r>
            <a:r>
              <a:rPr lang="ru-RU" altLang="ru-RU" sz="3200" dirty="0">
                <a:latin typeface="+mn-lt"/>
                <a:cs typeface="Times New Roman" pitchFamily="18" charset="0"/>
              </a:rPr>
              <a:t>понятия»</a:t>
            </a:r>
          </a:p>
          <a:p>
            <a:pPr marL="342900" indent="-342900" eaLnBrk="1" hangingPunct="1"/>
            <a:r>
              <a:rPr lang="ru-RU" altLang="ru-RU" sz="3200" dirty="0">
                <a:latin typeface="+mn-lt"/>
              </a:rPr>
              <a:t>5.  Запиши цифры, под которыми они указаны.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 smtClean="0"/>
              <a:t>Алгоритм выполнения</a:t>
            </a:r>
          </a:p>
        </p:txBody>
      </p:sp>
      <p:sp>
        <p:nvSpPr>
          <p:cNvPr id="11264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Оформите полученный материал в таблице в виде мини-сочинения: составьте текст, используя слова-связки.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 мини-сочинения разбейте на абзацы, каждый из которых должен выражать отдельную мысль. Соблюдайте принцип красной строки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Готовое мини-сочинение прочитайте, на полях сделайте пометки, вставки, затем проанализируйте на предмет соответствия критерия, используемые для оценки работы: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К1-определите проблемы и раскрытие смысл высказывания-1балл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К2-характер и уровень теоретической аргументации-2балла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К3-качество фактической аргументации-2 балла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 перепишите полученное мини-сочинение в бланк ответов разборчивым почерком, т.к, то, что не читается, то не проверяется.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 smtClean="0"/>
              <a:t>Методическое обеспечение</a:t>
            </a:r>
          </a:p>
        </p:txBody>
      </p:sp>
      <p:sp>
        <p:nvSpPr>
          <p:cNvPr id="1136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altLang="ru-RU" sz="1800" dirty="0" smtClean="0"/>
          </a:p>
          <a:p>
            <a:r>
              <a:rPr lang="ru-RU" altLang="ru-RU" sz="1800" dirty="0" smtClean="0"/>
              <a:t>ЕГЭ. Обществознание: типовые  экзаменационные варианты/Котова О.А., </a:t>
            </a:r>
            <a:r>
              <a:rPr lang="ru-RU" altLang="ru-RU" sz="1800" dirty="0" err="1" smtClean="0"/>
              <a:t>Лискова</a:t>
            </a:r>
            <a:r>
              <a:rPr lang="ru-RU" altLang="ru-RU" sz="1800" dirty="0" smtClean="0"/>
              <a:t> Т.Е. –М.: Национальное образование, 2016.</a:t>
            </a:r>
          </a:p>
          <a:p>
            <a:r>
              <a:rPr lang="ru-RU" altLang="ru-RU" sz="1800" dirty="0" err="1" smtClean="0"/>
              <a:t>Кишенкова</a:t>
            </a:r>
            <a:r>
              <a:rPr lang="ru-RU" altLang="ru-RU" sz="1800" dirty="0" smtClean="0"/>
              <a:t> О.В. ОГЭ. Обществознание: универсальный справочник. -М.: ЭКСМО, 2016.</a:t>
            </a:r>
          </a:p>
          <a:p>
            <a:r>
              <a:rPr lang="ru-RU" altLang="ru-RU" sz="1800" dirty="0" smtClean="0"/>
              <a:t>Чернышева О.А. ЕГЭ. Учимся писать мини-сочинение: учебно-методическое пособие. –Ростов </a:t>
            </a:r>
            <a:r>
              <a:rPr lang="ru-RU" altLang="ru-RU" sz="1800" dirty="0" err="1" smtClean="0"/>
              <a:t>н</a:t>
            </a:r>
            <a:r>
              <a:rPr lang="ru-RU" altLang="ru-RU" sz="1800" dirty="0" smtClean="0"/>
              <a:t>/Д: Легион, 2016.</a:t>
            </a:r>
          </a:p>
          <a:p>
            <a:r>
              <a:rPr lang="ru-RU" altLang="ru-RU" sz="1800" dirty="0" smtClean="0"/>
              <a:t>Чернышева О.А. </a:t>
            </a:r>
            <a:r>
              <a:rPr lang="ru-RU" altLang="ru-RU" sz="1800" dirty="0" err="1" smtClean="0"/>
              <a:t>Обществознание.Большой</a:t>
            </a:r>
            <a:r>
              <a:rPr lang="ru-RU" altLang="ru-RU" sz="1800" dirty="0" smtClean="0"/>
              <a:t> справочник для подготовки к ЕГЭ: учебно-методическое пособие. –Ростов </a:t>
            </a:r>
            <a:r>
              <a:rPr lang="ru-RU" altLang="ru-RU" sz="1800" dirty="0" err="1" smtClean="0"/>
              <a:t>н</a:t>
            </a:r>
            <a:r>
              <a:rPr lang="ru-RU" altLang="ru-RU" sz="1800" dirty="0" smtClean="0"/>
              <a:t>/Д: Легион, 2016.</a:t>
            </a:r>
          </a:p>
          <a:p>
            <a:r>
              <a:rPr lang="ru-RU" altLang="ru-RU" sz="1800" dirty="0" err="1" smtClean="0"/>
              <a:t>Пазин</a:t>
            </a:r>
            <a:r>
              <a:rPr lang="ru-RU" altLang="ru-RU" sz="1800" dirty="0" smtClean="0"/>
              <a:t> Р.В. История ЕГЭ.170 исторических личностей: материалы биографий. Справочник: учебно-методическое пособие. -Ростов </a:t>
            </a:r>
            <a:r>
              <a:rPr lang="ru-RU" altLang="ru-RU" sz="1800" dirty="0" err="1" smtClean="0"/>
              <a:t>н</a:t>
            </a:r>
            <a:r>
              <a:rPr lang="ru-RU" altLang="ru-RU" sz="1800" dirty="0" smtClean="0"/>
              <a:t>/Д: Легион, 2016.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468313" y="260350"/>
            <a:ext cx="81359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Алгоритм подготовки.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468313" y="981075"/>
            <a:ext cx="813593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eriod"/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Терминологический 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диктант.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Работа со словарями.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Данную информацию используй для выполнения заданий.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468313" y="549275"/>
            <a:ext cx="8064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Методическое сопровождение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395288" y="1412875"/>
            <a:ext cx="81375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dirty="0">
                <a:latin typeface="+mn-lt"/>
                <a:cs typeface="Times New Roman" pitchFamily="18" charset="0"/>
              </a:rPr>
              <a:t>Обществознание. 10 класс: учеб. для общеобразовательных. учреждений/под ред.  Л.Н.Боголюбова </a:t>
            </a:r>
          </a:p>
          <a:p>
            <a:pPr eaLnBrk="1" hangingPunct="1"/>
            <a:r>
              <a:rPr lang="ru-RU" altLang="ru-RU" sz="2400" dirty="0">
                <a:latin typeface="+mn-lt"/>
                <a:cs typeface="Times New Roman" pitchFamily="18" charset="0"/>
              </a:rPr>
              <a:t>Обществознание. Школьный словарь. 10-11 классы: пособие для  учащихся общеобразовательных учреждений/под ред. Л.Н.Боголюбова , Ю.И. Аверьянова</a:t>
            </a:r>
          </a:p>
          <a:p>
            <a:pPr eaLnBrk="1" hangingPunct="1"/>
            <a:r>
              <a:rPr lang="ru-RU" altLang="ru-RU" sz="2400" dirty="0" err="1">
                <a:latin typeface="+mn-lt"/>
              </a:rPr>
              <a:t>А.В.Клименко</a:t>
            </a:r>
            <a:r>
              <a:rPr lang="ru-RU" altLang="ru-RU" sz="2400" dirty="0">
                <a:latin typeface="+mn-lt"/>
              </a:rPr>
              <a:t>, В.В. </a:t>
            </a:r>
            <a:r>
              <a:rPr lang="ru-RU" altLang="ru-RU" sz="2400" dirty="0" err="1">
                <a:latin typeface="+mn-lt"/>
              </a:rPr>
              <a:t>Румынина</a:t>
            </a:r>
            <a:r>
              <a:rPr lang="ru-RU" altLang="ru-RU" sz="2400" dirty="0">
                <a:latin typeface="+mn-lt"/>
              </a:rPr>
              <a:t>. Обществознание: Учебное пособие для школьников старших классов и поступающих в вузы.</a:t>
            </a:r>
          </a:p>
          <a:p>
            <a:pPr eaLnBrk="1" hangingPunct="1"/>
            <a:r>
              <a:rPr lang="ru-RU" altLang="ru-RU" sz="2400" dirty="0">
                <a:latin typeface="+mn-lt"/>
                <a:cs typeface="Times New Roman" pitchFamily="18" charset="0"/>
              </a:rPr>
              <a:t>П.А. Баранов, А.В. Воронцов, С.В. Шевченко. Обществознание. Полный справочник. </a:t>
            </a:r>
          </a:p>
          <a:p>
            <a:pPr eaLnBrk="1" hangingPunct="1"/>
            <a:r>
              <a:rPr lang="ru-RU" altLang="ru-RU" sz="2400" dirty="0">
                <a:latin typeface="+mn-lt"/>
                <a:cs typeface="Times New Roman" pitchFamily="18" charset="0"/>
              </a:rPr>
              <a:t>«Я сдам ЕГЭ. Обществознание. Рабочая тетрадь для учащихся» «Просвещение».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dirty="0" smtClean="0"/>
              <a:t>Задание 4. </a:t>
            </a:r>
            <a:br>
              <a:rPr lang="ru-RU" altLang="ru-RU" sz="2800" b="1" dirty="0" smtClean="0"/>
            </a:br>
            <a:endParaRPr lang="ru-RU" altLang="ru-RU" sz="2800" b="1" dirty="0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458200" cy="379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600200" y="990600"/>
            <a:ext cx="6400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990600" y="1828800"/>
            <a:ext cx="2819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743200" y="2209800"/>
            <a:ext cx="2514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010400" y="2188029"/>
            <a:ext cx="1066800" cy="217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90600" y="2819400"/>
            <a:ext cx="304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990600" y="3200400"/>
            <a:ext cx="2057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990600" y="3429000"/>
            <a:ext cx="64008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905000" y="3810000"/>
            <a:ext cx="2819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324600" y="3810000"/>
            <a:ext cx="1066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819400" y="4191000"/>
            <a:ext cx="2971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57200" y="1676400"/>
            <a:ext cx="228600" cy="76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84266" y="3309257"/>
            <a:ext cx="228600" cy="76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4-конечная звезда 21"/>
          <p:cNvSpPr/>
          <p:nvPr/>
        </p:nvSpPr>
        <p:spPr>
          <a:xfrm>
            <a:off x="408215" y="1981200"/>
            <a:ext cx="353785" cy="3048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4-конечная звезда 26"/>
          <p:cNvSpPr/>
          <p:nvPr/>
        </p:nvSpPr>
        <p:spPr>
          <a:xfrm>
            <a:off x="384266" y="3688080"/>
            <a:ext cx="353785" cy="3048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85800" y="48768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25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2558" y="2671982"/>
            <a:ext cx="228600" cy="76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2" grpId="0" animBg="1"/>
      <p:bldP spid="27" grpId="0" animBg="1"/>
      <p:bldP spid="23" grpId="0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50825" y="260350"/>
            <a:ext cx="84248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Алгоритм решения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323850" y="836613"/>
            <a:ext cx="813593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eriod"/>
            </a:pPr>
            <a:r>
              <a:rPr lang="ru-RU" altLang="ru-RU" sz="3200" dirty="0">
                <a:latin typeface="+mn-lt"/>
                <a:cs typeface="Times New Roman" pitchFamily="18" charset="0"/>
              </a:rPr>
              <a:t>Внимательно прочти задание.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3200" dirty="0">
                <a:latin typeface="+mn-lt"/>
              </a:rPr>
              <a:t>Прочти каждое суждение, подчеркни ключевые слова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3200" dirty="0">
                <a:latin typeface="+mn-lt"/>
              </a:rPr>
              <a:t>Определи верность каждого из суждений 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3200" dirty="0">
                <a:latin typeface="+mn-lt"/>
              </a:rPr>
              <a:t>Сделай пометку «+» (верно) или «-» (неверно).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3200" dirty="0">
                <a:latin typeface="+mn-lt"/>
              </a:rPr>
              <a:t>Запиши цифры, под которыми указаны верные суждения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3200" dirty="0">
                <a:latin typeface="+mn-lt"/>
              </a:rPr>
              <a:t>Помни их будет несколько (2-3)!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468313" y="260350"/>
            <a:ext cx="81359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Алгоритм подготовки.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468313" y="981075"/>
            <a:ext cx="813593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ru-RU" altLang="ru-RU" sz="3200" dirty="0">
                <a:latin typeface="+mn-lt"/>
                <a:cs typeface="Times New Roman" pitchFamily="18" charset="0"/>
              </a:rPr>
              <a:t>1.Повтори </a:t>
            </a:r>
            <a:r>
              <a:rPr lang="ru-RU" altLang="ru-RU" sz="3200" dirty="0" smtClean="0">
                <a:latin typeface="+mn-lt"/>
                <a:cs typeface="Times New Roman" pitchFamily="18" charset="0"/>
              </a:rPr>
              <a:t>тему</a:t>
            </a:r>
            <a:r>
              <a:rPr lang="ru-RU" altLang="ru-RU" sz="3200" dirty="0">
                <a:latin typeface="+mn-lt"/>
                <a:cs typeface="Times New Roman" pitchFamily="18" charset="0"/>
              </a:rPr>
              <a:t>.</a:t>
            </a:r>
            <a:endParaRPr lang="ru-RU" altLang="ru-RU" sz="3200" dirty="0">
              <a:latin typeface="+mn-lt"/>
            </a:endParaRPr>
          </a:p>
          <a:p>
            <a:pPr marL="342900" indent="-342900" eaLnBrk="1" hangingPunct="1"/>
            <a:r>
              <a:rPr lang="ru-RU" altLang="ru-RU" sz="3200" dirty="0">
                <a:latin typeface="+mn-lt"/>
              </a:rPr>
              <a:t>2.Вспомни </a:t>
            </a:r>
            <a:r>
              <a:rPr lang="ru-RU" altLang="ru-RU" sz="3200" dirty="0" smtClean="0">
                <a:latin typeface="+mn-lt"/>
              </a:rPr>
              <a:t>основные черты для сравнения.</a:t>
            </a:r>
          </a:p>
          <a:p>
            <a:pPr marL="342900" indent="-342900" eaLnBrk="1" hangingPunct="1"/>
            <a:r>
              <a:rPr lang="ru-RU" altLang="ru-RU" sz="3200" dirty="0" smtClean="0">
                <a:latin typeface="+mn-lt"/>
              </a:rPr>
              <a:t>3.Составь </a:t>
            </a:r>
            <a:r>
              <a:rPr lang="ru-RU" altLang="ru-RU" sz="3200" dirty="0">
                <a:latin typeface="+mn-lt"/>
              </a:rPr>
              <a:t>сравнительную таблицу</a:t>
            </a:r>
          </a:p>
          <a:p>
            <a:pPr marL="342900" indent="-342900" eaLnBrk="1" hangingPunct="1"/>
            <a:r>
              <a:rPr lang="ru-RU" altLang="ru-RU" sz="3200" dirty="0">
                <a:latin typeface="+mn-lt"/>
                <a:cs typeface="Times New Roman" pitchFamily="18" charset="0"/>
              </a:rPr>
              <a:t>4.Терминологический диктант</a:t>
            </a:r>
          </a:p>
          <a:p>
            <a:pPr marL="342900" indent="-342900" eaLnBrk="1" hangingPunct="1"/>
            <a:r>
              <a:rPr lang="ru-RU" altLang="ru-RU" sz="3200" dirty="0">
                <a:latin typeface="+mn-lt"/>
                <a:cs typeface="Times New Roman" pitchFamily="18" charset="0"/>
              </a:rPr>
              <a:t>5.Работа со словарями</a:t>
            </a:r>
          </a:p>
          <a:p>
            <a:pPr marL="342900" indent="-342900" eaLnBrk="1" hangingPunct="1"/>
            <a:r>
              <a:rPr lang="ru-RU" altLang="ru-RU" sz="3200" dirty="0">
                <a:latin typeface="+mn-lt"/>
                <a:cs typeface="Times New Roman" pitchFamily="18" charset="0"/>
              </a:rPr>
              <a:t>6.Данную информацию используй для выполнения заданий.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468313" y="549275"/>
            <a:ext cx="80645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Методическое сопровождение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395288" y="1412875"/>
            <a:ext cx="813752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 dirty="0">
                <a:cs typeface="Times New Roman" pitchFamily="18" charset="0"/>
              </a:rPr>
              <a:t>Обществознание. 10 класс: учеб. для общеобразовательных. учреждений/под ред.  Л.Н.Боголюбова § 3,4,7</a:t>
            </a:r>
          </a:p>
          <a:p>
            <a:pPr eaLnBrk="1" hangingPunct="1"/>
            <a:r>
              <a:rPr lang="ru-RU" altLang="ru-RU" sz="2000" dirty="0">
                <a:cs typeface="Times New Roman" pitchFamily="18" charset="0"/>
              </a:rPr>
              <a:t>Обществознание. Школьный словарь. 10-11 классы: пособие для  учащихся общеобразовательных учреждений/под ред. Л.Н.Боголюбова , Ю.И. Аверьянова</a:t>
            </a:r>
          </a:p>
          <a:p>
            <a:pPr eaLnBrk="1" hangingPunct="1"/>
            <a:r>
              <a:rPr lang="ru-RU" altLang="ru-RU" sz="2000" dirty="0" err="1"/>
              <a:t>А.В.Клименко</a:t>
            </a:r>
            <a:r>
              <a:rPr lang="ru-RU" altLang="ru-RU" sz="2000" dirty="0"/>
              <a:t>, В.В. </a:t>
            </a:r>
            <a:r>
              <a:rPr lang="ru-RU" altLang="ru-RU" sz="2000" dirty="0" err="1"/>
              <a:t>Румынина</a:t>
            </a:r>
            <a:r>
              <a:rPr lang="ru-RU" altLang="ru-RU" sz="2000" dirty="0"/>
              <a:t>. Обществознание: Учебное пособие для школьников старших классов и поступающих в вузы.</a:t>
            </a:r>
          </a:p>
          <a:p>
            <a:pPr eaLnBrk="1" hangingPunct="1"/>
            <a:r>
              <a:rPr lang="ru-RU" altLang="ru-RU" sz="2000" dirty="0"/>
              <a:t>Раздел I</a:t>
            </a:r>
            <a:r>
              <a:rPr lang="en-US" altLang="ru-RU" sz="2000" dirty="0"/>
              <a:t>I</a:t>
            </a:r>
            <a:r>
              <a:rPr lang="ru-RU" altLang="ru-RU" sz="2000" dirty="0"/>
              <a:t>. Человек. 1.Человек как </a:t>
            </a:r>
            <a:r>
              <a:rPr lang="ru-RU" altLang="ru-RU" sz="2000" dirty="0" err="1"/>
              <a:t>биосоциальное</a:t>
            </a:r>
            <a:r>
              <a:rPr lang="ru-RU" altLang="ru-RU" sz="2000" dirty="0"/>
              <a:t> существо.4.Личность как субъект общественной жизни. Социализация личности. Межличностные отношения.</a:t>
            </a:r>
          </a:p>
          <a:p>
            <a:pPr eaLnBrk="1" hangingPunct="1"/>
            <a:r>
              <a:rPr lang="ru-RU" altLang="ru-RU" sz="2000" dirty="0">
                <a:cs typeface="Times New Roman" pitchFamily="18" charset="0"/>
              </a:rPr>
              <a:t>П.А. Баранов, А.В. Воронцов, С.В. Шевченко. Обществознание. Полный справочник. </a:t>
            </a:r>
          </a:p>
          <a:p>
            <a:pPr eaLnBrk="1" hangingPunct="1"/>
            <a:r>
              <a:rPr lang="ru-RU" altLang="ru-RU" sz="2000" dirty="0">
                <a:cs typeface="Times New Roman" pitchFamily="18" charset="0"/>
              </a:rPr>
              <a:t>Блок-модуль 1. Человек и общество. Тема 1.1. Природное и общественное в человеке. Человек как результат биологической </a:t>
            </a:r>
            <a:r>
              <a:rPr lang="ru-RU" altLang="ru-RU" sz="2000" dirty="0" err="1">
                <a:cs typeface="Times New Roman" pitchFamily="18" charset="0"/>
              </a:rPr>
              <a:t>социо-культурной</a:t>
            </a:r>
            <a:r>
              <a:rPr lang="ru-RU" altLang="ru-RU" sz="2000" dirty="0">
                <a:cs typeface="Times New Roman" pitchFamily="18" charset="0"/>
              </a:rPr>
              <a:t> эволюции.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altLang="ru-RU" sz="2000" b="1" dirty="0" smtClean="0"/>
              <a:t>Задание 5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89916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703" y="2667000"/>
            <a:ext cx="841709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066800" y="2209800"/>
            <a:ext cx="1600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200400" y="3276600"/>
            <a:ext cx="2286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752600" y="3429000"/>
            <a:ext cx="2667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752600" y="3657600"/>
            <a:ext cx="2286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905000" y="4038600"/>
            <a:ext cx="2057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52500" y="4267200"/>
            <a:ext cx="6477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048000" y="4267200"/>
            <a:ext cx="1600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486400" y="3124200"/>
            <a:ext cx="9144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4478251" y="3200401"/>
            <a:ext cx="1922549" cy="224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756103" y="3122613"/>
            <a:ext cx="720897" cy="458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4021051" y="3425235"/>
            <a:ext cx="2760749" cy="533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кругленная соединительная линия 28"/>
          <p:cNvCxnSpPr/>
          <p:nvPr/>
        </p:nvCxnSpPr>
        <p:spPr>
          <a:xfrm flipV="1">
            <a:off x="4724400" y="3200401"/>
            <a:ext cx="2895600" cy="1066799"/>
          </a:xfrm>
          <a:prstGeom prst="curvedConnector3">
            <a:avLst>
              <a:gd name="adj1" fmla="val 1209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1570713"/>
              </p:ext>
            </p:extLst>
          </p:nvPr>
        </p:nvGraphicFramePr>
        <p:xfrm>
          <a:off x="914400" y="5103813"/>
          <a:ext cx="4354285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800" dirty="0" smtClean="0"/>
                        <a:t>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800" dirty="0" smtClean="0"/>
                        <a:t>Б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800" dirty="0" smtClean="0"/>
                        <a:t>В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800" dirty="0" smtClean="0"/>
                        <a:t>Г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800" dirty="0" smtClean="0"/>
                        <a:t>Д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Алгоритм решения заданий ГИА по обществознанию 1 часть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Прочитать текст задания, подчеркнуть ключевые слова в бланке заданий (вопрос).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Прочитать текст задания, подчеркнуть ключевые слова в бланке заданий (ответ).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Отметить в бланке заданий подходящие и неподходящие варианты ответов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Перенести ответы в бланк ответов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633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4400">
                <a:solidFill>
                  <a:schemeClr val="tx2"/>
                </a:solidFill>
              </a:rPr>
              <a:t>Алгоритм решения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1214438"/>
            <a:ext cx="8229600" cy="52863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ru-RU" dirty="0" smtClean="0"/>
              <a:t>1. Прочитать задание</a:t>
            </a:r>
          </a:p>
          <a:p>
            <a:pPr eaLnBrk="1" hangingPunct="1">
              <a:defRPr/>
            </a:pPr>
            <a:r>
              <a:rPr lang="ru-RU" dirty="0" smtClean="0"/>
              <a:t>2. Вспомнить определения</a:t>
            </a:r>
            <a:endParaRPr lang="ru-RU" u="sng" dirty="0" smtClean="0"/>
          </a:p>
          <a:p>
            <a:pPr eaLnBrk="1" hangingPunct="1">
              <a:defRPr/>
            </a:pPr>
            <a:r>
              <a:rPr lang="ru-RU" dirty="0" smtClean="0"/>
              <a:t>3. Вспомни основные характеристики </a:t>
            </a:r>
          </a:p>
          <a:p>
            <a:pPr eaLnBrk="1" hangingPunct="1">
              <a:defRPr/>
            </a:pPr>
            <a:r>
              <a:rPr lang="ru-RU" dirty="0" smtClean="0"/>
              <a:t>4. Соотнеси типы обществ с признаками</a:t>
            </a:r>
          </a:p>
          <a:p>
            <a:pPr eaLnBrk="1" hangingPunct="1">
              <a:defRPr/>
            </a:pPr>
            <a:r>
              <a:rPr lang="ru-RU" dirty="0" smtClean="0"/>
              <a:t>6. Выбрать соответствие последовательно и перенести в таблицу.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>
                <a:latin typeface="+mn-lt"/>
              </a:rPr>
              <a:t>Алгоритм подготовки</a:t>
            </a:r>
          </a:p>
        </p:txBody>
      </p:sp>
      <p:sp>
        <p:nvSpPr>
          <p:cNvPr id="21507" name="Содержимое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3200" dirty="0" smtClean="0">
                <a:latin typeface="+mn-lt"/>
              </a:rPr>
              <a:t>Прочти </a:t>
            </a:r>
            <a:r>
              <a:rPr lang="ru-RU" altLang="ru-RU" sz="3200" dirty="0">
                <a:latin typeface="+mn-lt"/>
              </a:rPr>
              <a:t>в обществоведческом словаре  термины, понятия, </a:t>
            </a:r>
            <a:r>
              <a:rPr lang="ru-RU" altLang="ru-RU" sz="3200" dirty="0" smtClean="0">
                <a:latin typeface="+mn-lt"/>
              </a:rPr>
              <a:t>определения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dirty="0" smtClean="0"/>
              <a:t>Методическое сопровождение</a:t>
            </a:r>
          </a:p>
        </p:txBody>
      </p:sp>
      <p:sp>
        <p:nvSpPr>
          <p:cNvPr id="22531" name="Содержимое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3200" dirty="0">
                <a:latin typeface="+mn-lt"/>
              </a:rPr>
              <a:t>1. Обществознание.: учеб. для 10 класса  под ред. Л.Н.Боголюбова.- М.: Просвещение, 2010.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3200" dirty="0">
                <a:latin typeface="+mn-lt"/>
              </a:rPr>
              <a:t>2. Школьный словарь 10-11 класс/пособие для учащихся образовательных организаций. Л.Н. Боголюбов, Ю.Н. Аверьянов. М., Просвещение,  2013,158 с.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ru-RU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71600" y="274638"/>
            <a:ext cx="7772400" cy="633412"/>
          </a:xfrm>
        </p:spPr>
        <p:txBody>
          <a:bodyPr>
            <a:normAutofit/>
          </a:bodyPr>
          <a:lstStyle/>
          <a:p>
            <a:pPr marL="742950" indent="-742950">
              <a:defRPr/>
            </a:pPr>
            <a:r>
              <a:rPr lang="ru-RU" b="1" dirty="0" smtClean="0"/>
              <a:t>Задание 6 </a:t>
            </a:r>
            <a:endParaRPr lang="ru-RU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76600" y="2667000"/>
            <a:ext cx="1295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057400" y="3200400"/>
            <a:ext cx="685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048000" y="3581400"/>
            <a:ext cx="91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743200" y="39624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819400" y="4343400"/>
            <a:ext cx="838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742509" y="4724400"/>
            <a:ext cx="143909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162300" y="5105400"/>
            <a:ext cx="2247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4565" y="283601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Т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184" y="3223704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Э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2792" y="3572399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М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2792" y="393280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М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4638" y="433957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Э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4638" y="4699978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Э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3238" y="5486400"/>
            <a:ext cx="1727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34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>
                <a:latin typeface="+mn-lt"/>
              </a:rPr>
              <a:t>Алгоритм решения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80000"/>
              </a:lnSpc>
              <a:buFontTx/>
              <a:buAutoNum type="arabicPeriod"/>
            </a:pPr>
            <a:r>
              <a:rPr lang="ru-RU" altLang="ru-RU" sz="2800" dirty="0" smtClean="0"/>
              <a:t>Прочитать задание. Вспомните определения понятия.</a:t>
            </a:r>
          </a:p>
          <a:p>
            <a:pPr marL="514350" indent="-514350">
              <a:lnSpc>
                <a:spcPct val="80000"/>
              </a:lnSpc>
              <a:buFontTx/>
              <a:buAutoNum type="arabicPeriod"/>
            </a:pPr>
            <a:r>
              <a:rPr lang="ru-RU" altLang="ru-RU" sz="2800" dirty="0" smtClean="0"/>
              <a:t>Вспомните современные тенденции развития явления.</a:t>
            </a:r>
          </a:p>
          <a:p>
            <a:pPr marL="514350" indent="-514350">
              <a:lnSpc>
                <a:spcPct val="80000"/>
              </a:lnSpc>
              <a:buFontTx/>
              <a:buAutoNum type="arabicPeriod"/>
            </a:pPr>
            <a:r>
              <a:rPr lang="ru-RU" altLang="ru-RU" sz="2800" dirty="0" smtClean="0"/>
              <a:t>Раскройте сущность каждой из тенденций  развития.</a:t>
            </a:r>
          </a:p>
          <a:p>
            <a:pPr marL="514350" indent="-514350">
              <a:lnSpc>
                <a:spcPct val="80000"/>
              </a:lnSpc>
              <a:buFontTx/>
              <a:buNone/>
            </a:pPr>
            <a:r>
              <a:rPr lang="ru-RU" altLang="ru-RU" sz="2800" dirty="0" smtClean="0"/>
              <a:t>4. Проиллюстрируйте каждую тенденцию  с помощью примера.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>
                <a:latin typeface="+mn-lt"/>
              </a:rPr>
              <a:t>Алгоритм подготовки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ru-RU" altLang="ru-RU" dirty="0" smtClean="0"/>
              <a:t>Запишите термины, понятия, определения. Проверьте соответствие ваших записей с понятиями словаря.</a:t>
            </a:r>
          </a:p>
          <a:p>
            <a:pPr marL="514350" indent="-514350">
              <a:buFontTx/>
              <a:buAutoNum type="arabicPeriod"/>
            </a:pPr>
            <a:r>
              <a:rPr lang="ru-RU" altLang="ru-RU" dirty="0" smtClean="0"/>
              <a:t>Прочитайте текст параграфа № 9 в учебнике обществознания 10 класс- авторы Боголюбов Л.Н., Аверьянов Ю.И., Городецкая Н.И.</a:t>
            </a:r>
          </a:p>
          <a:p>
            <a:pPr marL="514350" indent="-514350">
              <a:buFontTx/>
              <a:buAutoNum type="arabicPeriod"/>
            </a:pPr>
            <a:r>
              <a:rPr lang="en-US" altLang="ru-RU" dirty="0" smtClean="0"/>
              <a:t> </a:t>
            </a:r>
            <a:r>
              <a:rPr lang="ru-RU" altLang="ru-RU" dirty="0" smtClean="0"/>
              <a:t>Подберите примеры к  каждому из принципов российского образования.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152400" y="2209800"/>
            <a:ext cx="8991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dirty="0">
                <a:solidFill>
                  <a:srgbClr val="002060"/>
                </a:solidFill>
              </a:rPr>
              <a:t> </a:t>
            </a:r>
            <a:r>
              <a:rPr lang="ru-RU" altLang="ru-RU" sz="3200" dirty="0">
                <a:solidFill>
                  <a:srgbClr val="002060"/>
                </a:solidFill>
                <a:latin typeface="+mn-lt"/>
              </a:rPr>
              <a:t>1.</a:t>
            </a:r>
            <a:r>
              <a:rPr lang="ru-RU" altLang="ru-RU" sz="3200" dirty="0">
                <a:latin typeface="+mn-lt"/>
              </a:rPr>
              <a:t> Учебник. Обществознание 10 класс- авторы Л.Н.Боголюбов, Ю.И.Аверьянов, Н.И.Городецкая.</a:t>
            </a:r>
            <a:r>
              <a:rPr lang="ru-RU" altLang="ru-RU" sz="3200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 eaLnBrk="1" hangingPunct="1"/>
            <a:r>
              <a:rPr lang="ru-RU" altLang="ru-RU" sz="3200" dirty="0">
                <a:latin typeface="+mn-lt"/>
              </a:rPr>
              <a:t>2. Единый государственный экзамен: обществознание: задания для подготовки. </a:t>
            </a:r>
            <a:r>
              <a:rPr lang="ru-RU" altLang="ru-RU" sz="3200" dirty="0" err="1">
                <a:latin typeface="+mn-lt"/>
              </a:rPr>
              <a:t>А.Ю.Лазебникова</a:t>
            </a:r>
            <a:r>
              <a:rPr lang="ru-RU" altLang="ru-RU" sz="3200" dirty="0">
                <a:latin typeface="+mn-lt"/>
              </a:rPr>
              <a:t>, Л.Н.Боголюбов, М.Ю.Брандт и др. </a:t>
            </a:r>
          </a:p>
          <a:p>
            <a:pPr eaLnBrk="1" hangingPunct="1"/>
            <a:r>
              <a:rPr lang="ru-RU" altLang="ru-RU" sz="3200" dirty="0">
                <a:latin typeface="+mn-lt"/>
              </a:rPr>
              <a:t>3. </a:t>
            </a:r>
            <a:r>
              <a:rPr lang="en-US" altLang="ru-RU" sz="3200" dirty="0">
                <a:latin typeface="+mn-lt"/>
              </a:rPr>
              <a:t>http</a:t>
            </a:r>
            <a:r>
              <a:rPr lang="ru-RU" altLang="ru-RU" sz="3200" dirty="0">
                <a:latin typeface="+mn-lt"/>
              </a:rPr>
              <a:t>://</a:t>
            </a:r>
            <a:r>
              <a:rPr lang="en-US" altLang="ru-RU" sz="3200" dirty="0">
                <a:latin typeface="+mn-lt"/>
              </a:rPr>
              <a:t> www. fipi.ru</a:t>
            </a:r>
            <a:endParaRPr lang="ru-RU" altLang="ru-RU" sz="3200" dirty="0">
              <a:latin typeface="+mn-lt"/>
            </a:endParaRPr>
          </a:p>
        </p:txBody>
      </p:sp>
      <p:sp>
        <p:nvSpPr>
          <p:cNvPr id="26631" name="Прямоугольник 7"/>
          <p:cNvSpPr>
            <a:spLocks noChangeArrowheads="1"/>
          </p:cNvSpPr>
          <p:nvPr/>
        </p:nvSpPr>
        <p:spPr bwMode="auto">
          <a:xfrm>
            <a:off x="1000125" y="714375"/>
            <a:ext cx="6929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600">
                <a:solidFill>
                  <a:srgbClr val="0070C0"/>
                </a:solidFill>
              </a:rPr>
              <a:t> </a:t>
            </a:r>
            <a:endParaRPr lang="ru-RU" altLang="ru-RU" sz="3600"/>
          </a:p>
        </p:txBody>
      </p:sp>
      <p:sp>
        <p:nvSpPr>
          <p:cNvPr id="26632" name="Прямоугольник 8"/>
          <p:cNvSpPr>
            <a:spLocks noChangeArrowheads="1"/>
          </p:cNvSpPr>
          <p:nvPr/>
        </p:nvSpPr>
        <p:spPr bwMode="auto">
          <a:xfrm>
            <a:off x="1524000" y="1219200"/>
            <a:ext cx="685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600" dirty="0">
                <a:latin typeface="+mn-lt"/>
              </a:rPr>
              <a:t>Методическое сопровождение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539750" y="231775"/>
            <a:ext cx="7993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816550"/>
            <a:ext cx="9067800" cy="459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Блок-схема: процесс 1"/>
          <p:cNvSpPr/>
          <p:nvPr/>
        </p:nvSpPr>
        <p:spPr>
          <a:xfrm>
            <a:off x="4114800" y="1447800"/>
            <a:ext cx="914400" cy="76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838200" y="2667000"/>
            <a:ext cx="1143000" cy="76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4572000" y="2701956"/>
            <a:ext cx="1828800" cy="4571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864326" y="3223471"/>
            <a:ext cx="1345474" cy="10450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505200" y="3251774"/>
            <a:ext cx="1295400" cy="76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838200" y="3709201"/>
            <a:ext cx="609600" cy="9904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838200" y="4229431"/>
            <a:ext cx="609600" cy="645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8153400" y="3732044"/>
            <a:ext cx="914400" cy="76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864326" y="4719816"/>
            <a:ext cx="914400" cy="76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3886200" y="4745715"/>
            <a:ext cx="914400" cy="76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1905000" y="5257800"/>
            <a:ext cx="914400" cy="76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3810000" y="5257800"/>
            <a:ext cx="3429000" cy="76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202474" y="2979461"/>
            <a:ext cx="354693" cy="57713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202474" y="3516400"/>
            <a:ext cx="354693" cy="57713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202474" y="4572000"/>
            <a:ext cx="354693" cy="57713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рест 2"/>
          <p:cNvSpPr/>
          <p:nvPr/>
        </p:nvSpPr>
        <p:spPr>
          <a:xfrm>
            <a:off x="287383" y="2429853"/>
            <a:ext cx="252367" cy="2286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Крест 19"/>
          <p:cNvSpPr/>
          <p:nvPr/>
        </p:nvSpPr>
        <p:spPr>
          <a:xfrm>
            <a:off x="287382" y="4905656"/>
            <a:ext cx="252367" cy="2286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62000" y="5715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15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" grpId="0" animBg="1"/>
      <p:bldP spid="20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>
                <a:latin typeface="+mn-lt"/>
              </a:rPr>
              <a:t>Алгоритм решения</a:t>
            </a:r>
          </a:p>
        </p:txBody>
      </p:sp>
      <p:sp>
        <p:nvSpPr>
          <p:cNvPr id="3" name="Содержимое 6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AutoNum type="arabicPeriod"/>
              <a:defRPr/>
            </a:pPr>
            <a:r>
              <a:rPr lang="ru-RU" dirty="0" smtClean="0">
                <a:cs typeface="Times New Roman" pitchFamily="18" charset="0"/>
              </a:rPr>
              <a:t>Внимательно прочти задание.</a:t>
            </a:r>
          </a:p>
          <a:p>
            <a:pPr eaLnBrk="1" hangingPunct="1">
              <a:buFontTx/>
              <a:buAutoNum type="arabicPeriod"/>
              <a:defRPr/>
            </a:pPr>
            <a:r>
              <a:rPr lang="ru-RU" dirty="0" smtClean="0"/>
              <a:t>Прочти каждое суждение, выдели ключевые слова.</a:t>
            </a:r>
          </a:p>
          <a:p>
            <a:pPr eaLnBrk="1" hangingPunct="1">
              <a:buFontTx/>
              <a:buAutoNum type="arabicPeriod"/>
              <a:defRPr/>
            </a:pPr>
            <a:r>
              <a:rPr lang="ru-RU" dirty="0" smtClean="0"/>
              <a:t>Вспомни все, что знаешь по данной теме</a:t>
            </a:r>
          </a:p>
          <a:p>
            <a:pPr eaLnBrk="1" hangingPunct="1">
              <a:buFontTx/>
              <a:buAutoNum type="arabicPeriod"/>
              <a:defRPr/>
            </a:pPr>
            <a:r>
              <a:rPr lang="ru-RU" dirty="0" smtClean="0"/>
              <a:t>Определи верность каждого из суждений </a:t>
            </a:r>
          </a:p>
          <a:p>
            <a:pPr eaLnBrk="1" hangingPunct="1">
              <a:buFontTx/>
              <a:buAutoNum type="arabicPeriod"/>
              <a:defRPr/>
            </a:pPr>
            <a:r>
              <a:rPr lang="ru-RU" dirty="0" smtClean="0"/>
              <a:t>Сделай пометку  верно или неверно.</a:t>
            </a:r>
          </a:p>
          <a:p>
            <a:pPr eaLnBrk="1" hangingPunct="1">
              <a:buFontTx/>
              <a:buAutoNum type="arabicPeriod"/>
              <a:defRPr/>
            </a:pPr>
            <a:r>
              <a:rPr lang="ru-RU" dirty="0" smtClean="0"/>
              <a:t>Запиши цифры, под которыми указаны верные суждения</a:t>
            </a:r>
          </a:p>
          <a:p>
            <a:pPr eaLnBrk="1" hangingPunct="1">
              <a:buFontTx/>
              <a:buAutoNum type="arabicPeriod"/>
              <a:defRPr/>
            </a:pPr>
            <a:r>
              <a:rPr lang="ru-RU" dirty="0" smtClean="0"/>
              <a:t>Не забудь, что правильных вариантов несколько</a:t>
            </a:r>
          </a:p>
          <a:p>
            <a:pPr eaLnBrk="1" hangingPunct="1">
              <a:defRPr/>
            </a:pP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dirty="0" smtClean="0">
                <a:latin typeface="+mn-lt"/>
              </a:rPr>
              <a:t>Алгоритм подготовки</a:t>
            </a:r>
          </a:p>
        </p:txBody>
      </p:sp>
      <p:sp>
        <p:nvSpPr>
          <p:cNvPr id="29699" name="Содержимое 4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3200" dirty="0" smtClean="0">
                <a:latin typeface="+mn-lt"/>
              </a:rPr>
              <a:t>Вспомни </a:t>
            </a:r>
            <a:r>
              <a:rPr lang="ru-RU" altLang="ru-RU" sz="3200" dirty="0">
                <a:latin typeface="+mn-lt"/>
              </a:rPr>
              <a:t>основные черты </a:t>
            </a:r>
            <a:r>
              <a:rPr lang="ru-RU" altLang="ru-RU" sz="3200" dirty="0" smtClean="0">
                <a:latin typeface="+mn-lt"/>
              </a:rPr>
              <a:t>рыночной экономики</a:t>
            </a:r>
            <a:r>
              <a:rPr lang="ru-RU" altLang="ru-RU" sz="3200" dirty="0">
                <a:latin typeface="+mn-lt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3200" dirty="0" smtClean="0">
                <a:latin typeface="+mn-lt"/>
              </a:rPr>
              <a:t>Повтори </a:t>
            </a:r>
            <a:r>
              <a:rPr lang="ru-RU" altLang="ru-RU" sz="3200" dirty="0">
                <a:latin typeface="+mn-lt"/>
              </a:rPr>
              <a:t>термины по данной теме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3200" dirty="0" smtClean="0">
                <a:latin typeface="+mn-lt"/>
                <a:cs typeface="Times New Roman" pitchFamily="18" charset="0"/>
              </a:rPr>
              <a:t>Данную </a:t>
            </a:r>
            <a:r>
              <a:rPr lang="ru-RU" altLang="ru-RU" sz="3200" dirty="0">
                <a:latin typeface="+mn-lt"/>
                <a:cs typeface="Times New Roman" pitchFamily="18" charset="0"/>
              </a:rPr>
              <a:t>информацию используй для выполнения заданий.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ru-RU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/>
          <a:srcRect l="15125" t="13516" r="13502" b="9509"/>
          <a:stretch>
            <a:fillRect/>
          </a:stretch>
        </p:blipFill>
        <p:spPr bwMode="auto">
          <a:xfrm>
            <a:off x="1143000" y="1905000"/>
            <a:ext cx="7191374" cy="173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90600" y="685800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latin typeface="+mn-lt"/>
              </a:rPr>
              <a:t>Задание 1.</a:t>
            </a:r>
            <a:br>
              <a:rPr lang="ru-RU" altLang="ru-RU" sz="3200" b="1" dirty="0" smtClean="0">
                <a:latin typeface="+mn-lt"/>
              </a:rPr>
            </a:br>
            <a:r>
              <a:rPr lang="ru-RU" altLang="ru-RU" sz="3200" dirty="0" smtClean="0">
                <a:latin typeface="+mn-lt"/>
              </a:rPr>
              <a:t>Запишите слово, пропущенное в таблице.</a:t>
            </a:r>
            <a:endParaRPr lang="ru-RU" sz="3200" dirty="0">
              <a:latin typeface="+mn-lt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371600" y="3124200"/>
            <a:ext cx="2286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572000" y="3505200"/>
            <a:ext cx="3048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371600" y="3472543"/>
            <a:ext cx="1143000" cy="3265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43434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МИРОВЫЕ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Методическое сопровождение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395288" y="1412875"/>
            <a:ext cx="81375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Обществознание. 11 класс: учеб. для общеобразовательных. учреждений/под ред.  Л.Н.Боголюбовап. п28</a:t>
            </a:r>
          </a:p>
          <a:p>
            <a:pPr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Обществознание. Школьный словарь. 10-11 классы: пособие для  учащихся общеобразовательных. учреждений/под ред. Л.Н.Боголюбова , Ю.И. Аверьянова</a:t>
            </a:r>
          </a:p>
          <a:p>
            <a:pPr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ЕГЭ. Обществознание. Универсальный справочник Кишенкова О.В, Семке Н.Н_2010</a:t>
            </a:r>
          </a:p>
          <a:p>
            <a:pPr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Баранов. Справочник для подготовки к ЕГЭ по обществознанию. 2012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600200"/>
            <a:ext cx="9067801" cy="336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048000" y="381000"/>
            <a:ext cx="27416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400800" y="2819400"/>
            <a:ext cx="1219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400800" y="3048000"/>
            <a:ext cx="1219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400800" y="3276600"/>
            <a:ext cx="53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600200" y="175260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38200" y="2819400"/>
            <a:ext cx="2514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343400" y="3250424"/>
            <a:ext cx="533400" cy="653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810000" y="3657600"/>
            <a:ext cx="152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733800" y="3886200"/>
            <a:ext cx="68500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133600" y="4572000"/>
            <a:ext cx="68500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/>
          <p:cNvCxnSpPr/>
          <p:nvPr/>
        </p:nvCxnSpPr>
        <p:spPr>
          <a:xfrm>
            <a:off x="5638800" y="2667000"/>
            <a:ext cx="609600" cy="12700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кругленная соединительная линия 23"/>
          <p:cNvCxnSpPr/>
          <p:nvPr/>
        </p:nvCxnSpPr>
        <p:spPr>
          <a:xfrm>
            <a:off x="5582194" y="3124200"/>
            <a:ext cx="609600" cy="12700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кругленная соединительная линия 24"/>
          <p:cNvCxnSpPr/>
          <p:nvPr/>
        </p:nvCxnSpPr>
        <p:spPr>
          <a:xfrm flipV="1">
            <a:off x="5347063" y="2679700"/>
            <a:ext cx="2272937" cy="954314"/>
          </a:xfrm>
          <a:prstGeom prst="curvedConnector3">
            <a:avLst>
              <a:gd name="adj1" fmla="val 132759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кругленная соединительная линия 27"/>
          <p:cNvCxnSpPr/>
          <p:nvPr/>
        </p:nvCxnSpPr>
        <p:spPr>
          <a:xfrm flipV="1">
            <a:off x="5623560" y="2692400"/>
            <a:ext cx="2148840" cy="1193800"/>
          </a:xfrm>
          <a:prstGeom prst="curvedConnector3">
            <a:avLst>
              <a:gd name="adj1" fmla="val 148886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кругленная соединительная линия 30"/>
          <p:cNvCxnSpPr/>
          <p:nvPr/>
        </p:nvCxnSpPr>
        <p:spPr>
          <a:xfrm flipV="1">
            <a:off x="5623560" y="2971801"/>
            <a:ext cx="1986280" cy="1295399"/>
          </a:xfrm>
          <a:prstGeom prst="curvedConnector3">
            <a:avLst>
              <a:gd name="adj1" fmla="val 155882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62000" y="5715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13112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Алгоритм подготовки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83225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Выучи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теорию и запомни  примеры…..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Алгоритм решения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AutoNum type="arabicPeriod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Внимательно прочти задание.</a:t>
            </a:r>
          </a:p>
          <a:p>
            <a:pPr>
              <a:buFontTx/>
              <a:buAutoNum type="arabicPeriod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Вспомни, что ……</a:t>
            </a:r>
          </a:p>
          <a:p>
            <a:pPr>
              <a:buFontTx/>
              <a:buAutoNum type="arabicPeriod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Рассмотри, каждый пример с этих позиций;</a:t>
            </a:r>
          </a:p>
          <a:p>
            <a:pPr>
              <a:buFontTx/>
              <a:buAutoNum type="arabicPeriod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Запиши в бланк правильный ответ.</a:t>
            </a: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539750" y="231775"/>
            <a:ext cx="7993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9.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09600" y="1066800"/>
            <a:ext cx="79930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latin typeface="+mn-lt"/>
              </a:rPr>
              <a:t>У Надежды сын-дошкольник, и она по согласованию с руководством предприятия занята на производстве неполный рабочий день. Какие еще категории, помимо частично занятых, включаются в численность рабочей силы страны? Запишите цифры, под которыми указаны такие категории.</a:t>
            </a:r>
          </a:p>
          <a:p>
            <a:pPr algn="just"/>
            <a:r>
              <a:rPr lang="ru-RU" sz="2400" dirty="0" smtClean="0">
                <a:latin typeface="+mn-lt"/>
              </a:rPr>
              <a:t> 1. Домохозяйки </a:t>
            </a:r>
          </a:p>
          <a:p>
            <a:r>
              <a:rPr lang="ru-RU" sz="2400" dirty="0" smtClean="0">
                <a:latin typeface="+mn-lt"/>
              </a:rPr>
              <a:t>2. Работающие по гибкому графику </a:t>
            </a:r>
          </a:p>
          <a:p>
            <a:r>
              <a:rPr lang="ru-RU" sz="2400" dirty="0" smtClean="0">
                <a:latin typeface="+mn-lt"/>
              </a:rPr>
              <a:t>3. Не имеющие работы, но активно ее ищущие </a:t>
            </a:r>
          </a:p>
          <a:p>
            <a:r>
              <a:rPr lang="ru-RU" sz="2400" dirty="0" smtClean="0">
                <a:latin typeface="+mn-lt"/>
              </a:rPr>
              <a:t>4. Отбывающие срок заключения в тюрьмах</a:t>
            </a:r>
          </a:p>
          <a:p>
            <a:r>
              <a:rPr lang="ru-RU" sz="2400" dirty="0" smtClean="0">
                <a:latin typeface="+mn-lt"/>
              </a:rPr>
              <a:t>5. Студенты дневных отделений вузов </a:t>
            </a:r>
          </a:p>
          <a:p>
            <a:r>
              <a:rPr lang="ru-RU" sz="2400" dirty="0" smtClean="0">
                <a:latin typeface="+mn-lt"/>
              </a:rPr>
              <a:t>6. Находящиеся в очередном отпуске </a:t>
            </a:r>
          </a:p>
          <a:p>
            <a:pPr algn="just"/>
            <a:endParaRPr lang="ru-RU" sz="2400" dirty="0">
              <a:latin typeface="+mn-lt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029200" y="2514600"/>
            <a:ext cx="350361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66800" y="3657600"/>
            <a:ext cx="1752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90600" y="4038600"/>
            <a:ext cx="1676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90600" y="4343400"/>
            <a:ext cx="2667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105400" y="4724400"/>
            <a:ext cx="137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066800" y="5105400"/>
            <a:ext cx="1143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72000" y="5486400"/>
            <a:ext cx="990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0" y="5715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236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2254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Алгоритм подготовки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81000" y="609600"/>
            <a:ext cx="8229600" cy="2254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Алгоритм </a:t>
            </a:r>
            <a:r>
              <a:rPr lang="ru-RU" sz="3200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решения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" y="1600200"/>
            <a:ext cx="813593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eriod"/>
            </a:pPr>
            <a:r>
              <a:rPr lang="ru-RU" altLang="ru-RU" sz="3200" dirty="0">
                <a:latin typeface="+mn-lt"/>
                <a:cs typeface="Times New Roman" pitchFamily="18" charset="0"/>
              </a:rPr>
              <a:t>Внимательно прочти задание.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3200" dirty="0">
                <a:latin typeface="+mn-lt"/>
              </a:rPr>
              <a:t>Прочти каждое суждение, подчеркни ключевые слова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3200" dirty="0">
                <a:latin typeface="+mn-lt"/>
              </a:rPr>
              <a:t>Определи верность каждого из суждений 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3200" dirty="0">
                <a:latin typeface="+mn-lt"/>
              </a:rPr>
              <a:t>Сделай пометку «+» (верно) или «-» (неверно).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3200" dirty="0">
                <a:latin typeface="+mn-lt"/>
              </a:rPr>
              <a:t>Запиши цифры, под которыми указаны верные суждения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3200" dirty="0">
                <a:latin typeface="+mn-lt"/>
              </a:rPr>
              <a:t>Помни их </a:t>
            </a:r>
            <a:r>
              <a:rPr lang="ru-RU" altLang="ru-RU" sz="3200" dirty="0" smtClean="0">
                <a:latin typeface="+mn-lt"/>
              </a:rPr>
              <a:t>может быть несколько!</a:t>
            </a:r>
            <a:endParaRPr lang="ru-RU" altLang="ru-RU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2254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Методическое сопровождение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5288" y="1412875"/>
            <a:ext cx="81375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Обществознание. 11 класс: учеб. для общеобразовательных. учреждений/под ред. 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Л.Н.Боголюбова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§ 16</a:t>
            </a:r>
          </a:p>
          <a:p>
            <a:pPr eaLnBrk="1" hangingPunct="1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Обществознание. Школьный словарь. 10-11 классы: пособие для  учащихся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общеобразоваельных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учреждений/под ред.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Л.Н.Боголюбова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, Ю.И. Аверьянова</a:t>
            </a:r>
          </a:p>
          <a:p>
            <a:pPr eaLnBrk="1" hangingPunct="1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П.А. Баранов, А.В. Воронцов, С.В. Шевченко. Обществознание. Полный справочник. </a:t>
            </a:r>
          </a:p>
          <a:p>
            <a:pPr eaLnBrk="1" hangingPunct="1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«Я сдам ЕГЭ. Обществознание. Рабочая тетрадь для учащихся» «Просвещение».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3"/>
          <p:cNvSpPr>
            <a:spLocks noGrp="1"/>
          </p:cNvSpPr>
          <p:nvPr>
            <p:ph type="title"/>
          </p:nvPr>
        </p:nvSpPr>
        <p:spPr>
          <a:xfrm>
            <a:off x="609600" y="152400"/>
            <a:ext cx="7886700" cy="1325563"/>
          </a:xfrm>
        </p:spPr>
        <p:txBody>
          <a:bodyPr/>
          <a:lstStyle/>
          <a:p>
            <a:r>
              <a:rPr lang="ru-RU" altLang="ru-RU" sz="3200" dirty="0" smtClean="0">
                <a:cs typeface="Times New Roman" pitchFamily="18" charset="0"/>
              </a:rPr>
              <a:t>Задание 10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066800"/>
            <a:ext cx="8534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800" dirty="0" smtClean="0">
                <a:latin typeface="+mn-lt"/>
              </a:rPr>
              <a:t>На графике отражена ситуация на рынке сельскохозяйственной техники: линия спроса D переместилась в новое положение D</a:t>
            </a:r>
            <a:r>
              <a:rPr lang="ru-RU" sz="2800" baseline="-25000" dirty="0" smtClean="0">
                <a:latin typeface="+mn-lt"/>
              </a:rPr>
              <a:t>1</a:t>
            </a:r>
            <a:r>
              <a:rPr lang="ru-RU" sz="2800" dirty="0" smtClean="0">
                <a:latin typeface="+mn-lt"/>
              </a:rPr>
              <a:t> (Р — цена товара, Q — объем спроса товара). </a:t>
            </a:r>
            <a:endParaRPr lang="ru-RU" sz="2800" dirty="0">
              <a:latin typeface="+mn-lt"/>
            </a:endParaRPr>
          </a:p>
        </p:txBody>
      </p:sp>
      <p:pic>
        <p:nvPicPr>
          <p:cNvPr id="35846" name="Picture 6" descr="&amp;Vcy;&amp;acy;&amp;rcy;&amp;icy;&amp;acy;&amp;ncy;&amp;tcy;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819400"/>
            <a:ext cx="2790825" cy="232795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81000" y="2819400"/>
            <a:ext cx="5410200" cy="378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+mn-lt"/>
              </a:rPr>
              <a:t>Какие из перечисленных факторов могут вызвать такое изменение? Запишите цифры, под которыми они указаны.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+mn-lt"/>
              </a:rPr>
              <a:t>1. расширение посевных площадей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+mn-lt"/>
              </a:rPr>
              <a:t>2. развитие потребительской кооперации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+mn-lt"/>
              </a:rPr>
              <a:t>3. концентрация производства на крупных предприятиях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+mn-lt"/>
              </a:rPr>
              <a:t>4. вступление экономики в фазу подъема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+mn-lt"/>
              </a:rPr>
              <a:t>5. изменение ставки налога на прибыль </a:t>
            </a:r>
            <a:endParaRPr lang="ru-RU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81800" y="3810000"/>
            <a:ext cx="252412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6629400" y="3983379"/>
            <a:ext cx="5334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553200" y="2884160"/>
            <a:ext cx="76200" cy="267991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186612" y="2853680"/>
            <a:ext cx="76200" cy="267991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593805" y="2956352"/>
            <a:ext cx="835819" cy="3202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20024" y="4248705"/>
            <a:ext cx="861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спрос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73052" y="2669014"/>
            <a:ext cx="762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цена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76134" y="4710430"/>
            <a:ext cx="867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объем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40158" y="5706977"/>
            <a:ext cx="3845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объем спроса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товара увеличился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85800" y="4433371"/>
            <a:ext cx="1295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971800" y="4433371"/>
            <a:ext cx="990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676400" y="4865324"/>
            <a:ext cx="2819400" cy="297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111829" y="5257800"/>
            <a:ext cx="1295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828800" y="6076309"/>
            <a:ext cx="2724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543175" y="6477000"/>
            <a:ext cx="18764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673052" y="632460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14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2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152400" y="1421596"/>
            <a:ext cx="891539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 внимательно прочитай задание</a:t>
            </a:r>
            <a:endParaRPr lang="ru-RU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 алгоритм чтения:</a:t>
            </a:r>
            <a:endParaRPr lang="ru-RU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- определи, изменение предложения/спроса</a:t>
            </a:r>
            <a:endParaRPr lang="ru-RU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- определи рынок </a:t>
            </a:r>
            <a:r>
              <a:rPr lang="ru-RU" alt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на графике определи направление кривой предложения/спроса</a:t>
            </a:r>
            <a:endParaRPr lang="ru-RU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- на возрастание</a:t>
            </a:r>
            <a:endParaRPr lang="ru-RU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- на убывание</a:t>
            </a:r>
            <a:endParaRPr lang="ru-RU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изучи группу указанных факторов и определи </a:t>
            </a:r>
            <a:r>
              <a:rPr lang="ru-RU" alt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верные ответы </a:t>
            </a:r>
          </a:p>
          <a:p>
            <a:r>
              <a:rPr lang="ru-RU" alt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запиши ответ в виде цифр</a:t>
            </a:r>
            <a:endParaRPr lang="ru-RU" altLang="ru-RU" sz="4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6867" name="Прямоугольник 5"/>
          <p:cNvSpPr>
            <a:spLocks noChangeArrowheads="1"/>
          </p:cNvSpPr>
          <p:nvPr/>
        </p:nvSpPr>
        <p:spPr bwMode="auto">
          <a:xfrm>
            <a:off x="2843213" y="476250"/>
            <a:ext cx="3327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Алгоритм решения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250825" y="260350"/>
            <a:ext cx="84248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Алгоритм решения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23850" y="836613"/>
            <a:ext cx="813593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eriod"/>
            </a:pP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Внимательно прочти задание.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Подчеркни ключевые слова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Вспомни термин, соответствующий определению.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Запиши этот термин</a:t>
            </a:r>
          </a:p>
          <a:p>
            <a:pPr marL="342900" indent="-342900" eaLnBrk="1" hangingPunct="1">
              <a:buFontTx/>
              <a:buAutoNum type="arabicPeriod"/>
            </a:pP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4"/>
          <p:cNvSpPr>
            <a:spLocks noChangeArrowheads="1"/>
          </p:cNvSpPr>
          <p:nvPr/>
        </p:nvSpPr>
        <p:spPr bwMode="auto">
          <a:xfrm>
            <a:off x="2700338" y="404813"/>
            <a:ext cx="35147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Алгоритм подготовки</a:t>
            </a:r>
          </a:p>
        </p:txBody>
      </p:sp>
      <p:sp>
        <p:nvSpPr>
          <p:cNvPr id="37891" name="Прямоугольник 5"/>
          <p:cNvSpPr>
            <a:spLocks noChangeArrowheads="1"/>
          </p:cNvSpPr>
          <p:nvPr/>
        </p:nvSpPr>
        <p:spPr bwMode="auto">
          <a:xfrm>
            <a:off x="914400" y="1752600"/>
            <a:ext cx="7488238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Вспомни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определения - «предложение», «спрос».</a:t>
            </a:r>
          </a:p>
          <a:p>
            <a:pPr marL="457200" indent="-457200"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Повтори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ценовые/неценовые факторы спроса/предложения.</a:t>
            </a:r>
          </a:p>
          <a:p>
            <a:pPr marL="457200" indent="-457200"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Данную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информацию используй для выполнения заданий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1"/>
          <p:cNvSpPr>
            <a:spLocks noChangeArrowheads="1"/>
          </p:cNvSpPr>
          <p:nvPr/>
        </p:nvSpPr>
        <p:spPr bwMode="auto">
          <a:xfrm>
            <a:off x="2339975" y="333375"/>
            <a:ext cx="48117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Методическое сопровождение</a:t>
            </a:r>
          </a:p>
        </p:txBody>
      </p:sp>
      <p:sp>
        <p:nvSpPr>
          <p:cNvPr id="38915" name="Прямоугольник 2"/>
          <p:cNvSpPr>
            <a:spLocks noChangeArrowheads="1"/>
          </p:cNvSpPr>
          <p:nvPr/>
        </p:nvSpPr>
        <p:spPr bwMode="auto">
          <a:xfrm>
            <a:off x="152400" y="1196975"/>
            <a:ext cx="8915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Обществознание. 11 класс: учеб. для общеобразовательных. учреждений/под ред. 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Л.Н.Боголюбова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Обществознание. Школьный словарь. 10-11 классы: пособие для  учащихся общеобразовательных. учреждений/под ред.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Л.Н.Боголюбова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, Ю.И. Аверьянова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Баранов. Справочник для подготовки к ЕГЭ по обществознанию.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11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1295400"/>
            <a:ext cx="8915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n-lt"/>
              </a:rPr>
              <a:t>Выберите верные суждения о социальной дифференциации и стратификации и запишите цифры, под которыми они указаны. </a:t>
            </a:r>
          </a:p>
          <a:p>
            <a:endParaRPr lang="ru-RU" sz="2400" dirty="0" smtClean="0">
              <a:latin typeface="+mn-lt"/>
            </a:endParaRPr>
          </a:p>
          <a:p>
            <a:r>
              <a:rPr lang="ru-RU" sz="2400" dirty="0" smtClean="0">
                <a:latin typeface="+mn-lt"/>
              </a:rPr>
              <a:t>1. Социальная дифференциация выражается в разделении общества на социальные группы. </a:t>
            </a:r>
          </a:p>
          <a:p>
            <a:r>
              <a:rPr lang="ru-RU" sz="2400" dirty="0" smtClean="0">
                <a:latin typeface="+mn-lt"/>
              </a:rPr>
              <a:t>2. </a:t>
            </a:r>
            <a:r>
              <a:rPr lang="ru-RU" sz="2400" dirty="0" err="1" smtClean="0">
                <a:latin typeface="+mn-lt"/>
              </a:rPr>
              <a:t>Доиндустриальное</a:t>
            </a:r>
            <a:r>
              <a:rPr lang="ru-RU" sz="2400" dirty="0" smtClean="0">
                <a:latin typeface="+mn-lt"/>
              </a:rPr>
              <a:t> общество было социально однородным. </a:t>
            </a:r>
          </a:p>
          <a:p>
            <a:r>
              <a:rPr lang="ru-RU" sz="2400" dirty="0" smtClean="0">
                <a:latin typeface="+mn-lt"/>
              </a:rPr>
              <a:t>3. Одним из видов социальной дифференциации является выделение групп по общности профессиональной деятельности. </a:t>
            </a:r>
          </a:p>
          <a:p>
            <a:r>
              <a:rPr lang="ru-RU" sz="2400" dirty="0" smtClean="0">
                <a:latin typeface="+mn-lt"/>
              </a:rPr>
              <a:t>4. Основным критерием социальной стратификации выступают личные качества человека. </a:t>
            </a:r>
          </a:p>
          <a:p>
            <a:r>
              <a:rPr lang="ru-RU" sz="2400" dirty="0" smtClean="0">
                <a:latin typeface="+mn-lt"/>
              </a:rPr>
              <a:t>5. Кастовое деление общества служит примером социальной стратификации. </a:t>
            </a:r>
            <a:endParaRPr lang="ru-RU" sz="2400" dirty="0">
              <a:latin typeface="+mn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04800" y="2057400"/>
            <a:ext cx="2057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209800" y="2819400"/>
            <a:ext cx="2057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400800" y="2799806"/>
            <a:ext cx="1524000" cy="195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600200" y="3124200"/>
            <a:ext cx="2971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8650" y="3505200"/>
            <a:ext cx="24955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257800" y="3505200"/>
            <a:ext cx="32575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71500" y="3886200"/>
            <a:ext cx="61341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369526" y="4267200"/>
            <a:ext cx="2438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095500" y="4648200"/>
            <a:ext cx="1485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04800" y="4953000"/>
            <a:ext cx="3505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28650" y="5334000"/>
            <a:ext cx="11239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372100" y="5334000"/>
            <a:ext cx="13335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04800" y="5715000"/>
            <a:ext cx="2057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867400" y="1679803"/>
            <a:ext cx="2362200" cy="108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0" y="3352800"/>
            <a:ext cx="3048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0" y="4495800"/>
            <a:ext cx="3048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Крест 34"/>
          <p:cNvSpPr/>
          <p:nvPr/>
        </p:nvSpPr>
        <p:spPr>
          <a:xfrm>
            <a:off x="0" y="2514600"/>
            <a:ext cx="304800" cy="285206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Крест 35"/>
          <p:cNvSpPr/>
          <p:nvPr/>
        </p:nvSpPr>
        <p:spPr>
          <a:xfrm>
            <a:off x="0" y="3620589"/>
            <a:ext cx="304800" cy="285206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рест 36"/>
          <p:cNvSpPr/>
          <p:nvPr/>
        </p:nvSpPr>
        <p:spPr>
          <a:xfrm>
            <a:off x="0" y="5128259"/>
            <a:ext cx="304800" cy="285206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3086100" y="6019800"/>
            <a:ext cx="186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135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25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chemeClr val="tx1"/>
                </a:solidFill>
              </a:rPr>
              <a:t>Алгоритм решения:</a:t>
            </a:r>
          </a:p>
        </p:txBody>
      </p:sp>
      <p:sp>
        <p:nvSpPr>
          <p:cNvPr id="3" name="Содержимое 6"/>
          <p:cNvSpPr txBox="1">
            <a:spLocks/>
          </p:cNvSpPr>
          <p:nvPr/>
        </p:nvSpPr>
        <p:spPr>
          <a:xfrm>
            <a:off x="457200" y="1071563"/>
            <a:ext cx="8229600" cy="53578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AutoNum type="arabicPeriod"/>
              <a:defRPr/>
            </a:pPr>
            <a:r>
              <a:rPr lang="ru-RU" dirty="0" smtClean="0">
                <a:cs typeface="Times New Roman" pitchFamily="18" charset="0"/>
              </a:rPr>
              <a:t>Внимательно прочти задание.</a:t>
            </a:r>
          </a:p>
          <a:p>
            <a:pPr eaLnBrk="1" hangingPunct="1">
              <a:buFontTx/>
              <a:buAutoNum type="arabicPeriod"/>
              <a:defRPr/>
            </a:pPr>
            <a:r>
              <a:rPr lang="ru-RU" dirty="0" smtClean="0"/>
              <a:t>Прочти каждое суждение, выдели ключевые слова.</a:t>
            </a:r>
          </a:p>
          <a:p>
            <a:pPr eaLnBrk="1" hangingPunct="1">
              <a:buFontTx/>
              <a:buAutoNum type="arabicPeriod"/>
              <a:defRPr/>
            </a:pPr>
            <a:r>
              <a:rPr lang="ru-RU" dirty="0" smtClean="0"/>
              <a:t>Вспомни все, что знаешь по данной теме</a:t>
            </a:r>
          </a:p>
          <a:p>
            <a:pPr eaLnBrk="1" hangingPunct="1">
              <a:buFontTx/>
              <a:buAutoNum type="arabicPeriod"/>
              <a:defRPr/>
            </a:pPr>
            <a:r>
              <a:rPr lang="ru-RU" dirty="0" smtClean="0"/>
              <a:t>Определи верность каждого из суждений </a:t>
            </a:r>
          </a:p>
          <a:p>
            <a:pPr eaLnBrk="1" hangingPunct="1">
              <a:buFontTx/>
              <a:buAutoNum type="arabicPeriod"/>
              <a:defRPr/>
            </a:pPr>
            <a:r>
              <a:rPr lang="ru-RU" dirty="0" smtClean="0"/>
              <a:t>Сделай пометку  верно или неверно.</a:t>
            </a:r>
          </a:p>
          <a:p>
            <a:pPr eaLnBrk="1" hangingPunct="1">
              <a:buFontTx/>
              <a:buAutoNum type="arabicPeriod"/>
              <a:defRPr/>
            </a:pPr>
            <a:r>
              <a:rPr lang="ru-RU" dirty="0" smtClean="0"/>
              <a:t>Запиши цифры, под которыми указаны верные суждения</a:t>
            </a:r>
          </a:p>
          <a:p>
            <a:pPr eaLnBrk="1" hangingPunct="1">
              <a:buFontTx/>
              <a:buAutoNum type="arabicPeriod"/>
              <a:defRPr/>
            </a:pPr>
            <a:r>
              <a:rPr lang="ru-RU" dirty="0" smtClean="0"/>
              <a:t>Не забудь, что правильных вариантов несколько</a:t>
            </a:r>
          </a:p>
          <a:p>
            <a:pPr eaLnBrk="1" hangingPunct="1">
              <a:defRPr/>
            </a:pP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chemeClr val="tx1"/>
                </a:solidFill>
              </a:rPr>
              <a:t>Алгоритм подготовки:</a:t>
            </a:r>
          </a:p>
        </p:txBody>
      </p:sp>
      <p:sp>
        <p:nvSpPr>
          <p:cNvPr id="41987" name="Подзаголовок 2"/>
          <p:cNvSpPr txBox="1">
            <a:spLocks/>
          </p:cNvSpPr>
          <p:nvPr/>
        </p:nvSpPr>
        <p:spPr bwMode="auto">
          <a:xfrm>
            <a:off x="609600" y="1600200"/>
            <a:ext cx="7921625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Внимательно прочитай задание.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Повтори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тему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ассмотри понятие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Вспомни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критерии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chemeClr val="tx1"/>
                </a:solidFill>
              </a:rPr>
              <a:t>Методическое сопровождение:</a:t>
            </a: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539750" y="1341438"/>
            <a:ext cx="8064500" cy="49672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Боголюбов Л.Н. Обществознание. Школьный словарь 10-11 класс.    </a:t>
            </a:r>
          </a:p>
          <a:p>
            <a:pPr marL="457200" indent="-457200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Боголюбов Л.Н. Обществознание учебник для учащихся 10 класса (глава «Социальная сфера»).</a:t>
            </a:r>
          </a:p>
          <a:p>
            <a:pPr marL="457200" indent="-457200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Баранов П.А. Пособие для подготовке к ЕГЭ по обществознанию. Полный курс.</a:t>
            </a:r>
          </a:p>
          <a:p>
            <a:pPr marL="457200" indent="-457200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Котова О.А.,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Лискова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Т.Е. Комплекс материалов для подготовки учащихся.</a:t>
            </a:r>
          </a:p>
          <a:p>
            <a:pPr marL="457200" indent="-457200"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eriod"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8382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2400" dirty="0" smtClean="0">
                <a:cs typeface="Times New Roman" pitchFamily="18" charset="0"/>
              </a:rPr>
              <a:t>Задание 12.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620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Один из вопросов анкеты социологов звучал так: «Каков, по-вашему, наиболее эффективный способ разрешения социальных конфликтов?» Распределение ответов представлено в графической форме. </a:t>
            </a:r>
            <a:endParaRPr lang="ru-RU" dirty="0"/>
          </a:p>
        </p:txBody>
      </p:sp>
      <p:pic>
        <p:nvPicPr>
          <p:cNvPr id="44039" name="Picture 7" descr="&amp;Vcy;&amp;acy;&amp;rcy;&amp;icy;&amp;acy;&amp;ncy;&amp;tcy;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7924800" cy="239547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04800" y="3995678"/>
            <a:ext cx="853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+mn-lt"/>
              </a:rPr>
              <a:t>1. Большинство опрошенных не склонно безоговорочно принимать в конфликте требования другой стороны. </a:t>
            </a:r>
          </a:p>
          <a:p>
            <a:pPr algn="just"/>
            <a:r>
              <a:rPr lang="ru-RU" dirty="0" smtClean="0">
                <a:latin typeface="+mn-lt"/>
              </a:rPr>
              <a:t>2. Почти четверть опрошенных считает правильным сохранять конфликтное противостояние в любой форме. </a:t>
            </a:r>
          </a:p>
          <a:p>
            <a:pPr algn="just"/>
            <a:r>
              <a:rPr lang="ru-RU" dirty="0" smtClean="0">
                <a:latin typeface="+mn-lt"/>
              </a:rPr>
              <a:t>3. Взаимное снятие претензий сторон друг к другу поддерживает меньше опрошенных по сравнению с теми, кто готов к длительному противостоянию. </a:t>
            </a:r>
          </a:p>
          <a:p>
            <a:pPr algn="just"/>
            <a:r>
              <a:rPr lang="ru-RU" dirty="0" smtClean="0">
                <a:latin typeface="+mn-lt"/>
              </a:rPr>
              <a:t>4. Привлечение третьей стороны в споре считается более предпочтительным, чем продолжение противостояния. </a:t>
            </a:r>
          </a:p>
          <a:p>
            <a:pPr algn="just"/>
            <a:r>
              <a:rPr lang="ru-RU" dirty="0" smtClean="0">
                <a:latin typeface="+mn-lt"/>
              </a:rPr>
              <a:t>5. Около половины опрошенных считают, что для разрешения конфликта сторонам нужно снять взаимные претензии. </a:t>
            </a:r>
            <a:endParaRPr lang="ru-RU" dirty="0">
              <a:latin typeface="+mn-lt"/>
            </a:endParaRPr>
          </a:p>
        </p:txBody>
      </p:sp>
      <p:sp>
        <p:nvSpPr>
          <p:cNvPr id="2" name="Блок-схема: процесс 1"/>
          <p:cNvSpPr/>
          <p:nvPr/>
        </p:nvSpPr>
        <p:spPr>
          <a:xfrm>
            <a:off x="7696200" y="1600200"/>
            <a:ext cx="914400" cy="304800"/>
          </a:xfrm>
          <a:prstGeom prst="flowChartProces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&amp;Vcy;&amp;acy;&amp;rcy;&amp;icy;&amp;acy;&amp;ncy;&amp;tcy;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229600" cy="2667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05000" y="38862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1 2 4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916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250825" y="260350"/>
            <a:ext cx="8424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Алгоритм решения</a:t>
            </a:r>
          </a:p>
        </p:txBody>
      </p:sp>
      <p:sp>
        <p:nvSpPr>
          <p:cNvPr id="46083" name="TextBox 2"/>
          <p:cNvSpPr txBox="1">
            <a:spLocks noChangeArrowheads="1"/>
          </p:cNvSpPr>
          <p:nvPr/>
        </p:nvSpPr>
        <p:spPr bwMode="auto">
          <a:xfrm>
            <a:off x="323850" y="836613"/>
            <a:ext cx="813593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eriod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Внимательно прочти задание.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Рассмотри предложенную диаграмму: определи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группы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, представленных на диаграмме.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Прочти  условные обозначения к  диаграмме (обозначения представлены на диаграмме в том же порядке, что и в условных обозначениях).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Последовательно проверь правильность каждого представленного вывода.  Для этого: </a:t>
            </a:r>
          </a:p>
          <a:p>
            <a:pPr marL="342900" indent="-342900" eaLnBrk="1" hangingPunct="1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А) определи критерий сравнения для каждого представленного вывода (между группами или внутри группы; по какому и  из предложенных «способов»  нужно провести сравнение )</a:t>
            </a:r>
          </a:p>
          <a:p>
            <a:pPr marL="342900" indent="-342900" eaLnBrk="1" hangingPunct="1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Б) В ходе проверки используй условные обозначения для фиксации правильных и неправильных выводов.</a:t>
            </a:r>
          </a:p>
          <a:p>
            <a:pPr marL="342900" indent="-342900" eaLnBrk="1" hangingPunct="1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5. Перенеси номера правильных  выводов (в порядке возрастания) в таблицу.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468313" y="260350"/>
            <a:ext cx="8135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Алгоритм подготовки.</a:t>
            </a:r>
          </a:p>
        </p:txBody>
      </p:sp>
      <p:sp>
        <p:nvSpPr>
          <p:cNvPr id="47107" name="TextBox 2"/>
          <p:cNvSpPr txBox="1">
            <a:spLocks noChangeArrowheads="1"/>
          </p:cNvSpPr>
          <p:nvPr/>
        </p:nvSpPr>
        <p:spPr bwMode="auto">
          <a:xfrm>
            <a:off x="468313" y="981075"/>
            <a:ext cx="813593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eriod"/>
            </a:pPr>
            <a:r>
              <a:rPr lang="ru-RU" altLang="ru-RU" sz="2000" i="1" dirty="0">
                <a:latin typeface="Times New Roman" pitchFamily="18" charset="0"/>
                <a:cs typeface="Times New Roman" pitchFamily="18" charset="0"/>
              </a:rPr>
              <a:t>Повтори </a:t>
            </a:r>
            <a:r>
              <a:rPr lang="ru-RU" altLang="ru-RU" sz="2000" i="1" dirty="0" smtClean="0">
                <a:latin typeface="Times New Roman" pitchFamily="18" charset="0"/>
                <a:cs typeface="Times New Roman" pitchFamily="18" charset="0"/>
              </a:rPr>
              <a:t>тему</a:t>
            </a:r>
            <a:endParaRPr lang="ru-RU" altLang="ru-RU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 i="1" dirty="0">
                <a:latin typeface="Times New Roman" pitchFamily="18" charset="0"/>
                <a:cs typeface="Times New Roman" pitchFamily="18" charset="0"/>
              </a:rPr>
              <a:t>Вспомни черты и </a:t>
            </a:r>
            <a:r>
              <a:rPr lang="ru-RU" altLang="ru-RU" sz="2000" i="1" dirty="0" smtClean="0">
                <a:latin typeface="Times New Roman" pitchFamily="18" charset="0"/>
                <a:cs typeface="Times New Roman" pitchFamily="18" charset="0"/>
              </a:rPr>
              <a:t>функции.</a:t>
            </a:r>
            <a:endParaRPr lang="ru-RU" altLang="ru-RU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 i="1" dirty="0">
                <a:latin typeface="Times New Roman" pitchFamily="18" charset="0"/>
                <a:cs typeface="Times New Roman" pitchFamily="18" charset="0"/>
              </a:rPr>
              <a:t>Терминологический диктант.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 i="1" dirty="0">
                <a:latin typeface="Times New Roman" pitchFamily="18" charset="0"/>
                <a:cs typeface="Times New Roman" pitchFamily="18" charset="0"/>
              </a:rPr>
              <a:t>Работа со словарями.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 i="1" dirty="0">
                <a:latin typeface="Times New Roman" pitchFamily="18" charset="0"/>
                <a:cs typeface="Times New Roman" pitchFamily="18" charset="0"/>
              </a:rPr>
              <a:t>Данную информацию используй для выполнения заданий.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468313" y="260350"/>
            <a:ext cx="81359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Алгоритм подготовки.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468313" y="981075"/>
            <a:ext cx="813593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eriod"/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Повтори тему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Вспомни черты и функции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Терминологический диктант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Работа со словарями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Данную информацию используй для выполнения заданий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8313" y="549275"/>
            <a:ext cx="80645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Методическое сопровождение</a:t>
            </a:r>
          </a:p>
        </p:txBody>
      </p:sp>
      <p:sp>
        <p:nvSpPr>
          <p:cNvPr id="48131" name="TextBox 2"/>
          <p:cNvSpPr txBox="1">
            <a:spLocks noChangeArrowheads="1"/>
          </p:cNvSpPr>
          <p:nvPr/>
        </p:nvSpPr>
        <p:spPr bwMode="auto">
          <a:xfrm>
            <a:off x="468313" y="1382713"/>
            <a:ext cx="81375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Обществознание. 10 класс: учеб. для общеобразовательных. учреждений/под ред.  Л.Н.Боголюбова </a:t>
            </a:r>
          </a:p>
          <a:p>
            <a:pPr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Обществознание. Школьный словарь. 10-11 классы: пособие для  учащихся общеобразовательных. учреждений/под ред. Л.Н.Боголюбова , Ю.И. Аверьянова</a:t>
            </a:r>
          </a:p>
          <a:p>
            <a:pPr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А.В.Клименко, В.В. Румынина. Обществознание: Учебное пособие для школьников старших классов и поступающих в вузы.</a:t>
            </a:r>
          </a:p>
          <a:p>
            <a:pPr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«Я сдам ЕГЭ. Обществознание. Рабочая тетрадь для учащихся» «Просвещение».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Задание 13.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1" cy="3088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86100" y="6019800"/>
            <a:ext cx="186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4 5</a:t>
            </a:r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709670" y="2438400"/>
            <a:ext cx="36055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438900" y="2895600"/>
            <a:ext cx="25247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914400" y="3144468"/>
            <a:ext cx="2971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438900" y="3429000"/>
            <a:ext cx="25247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781800" y="3840480"/>
            <a:ext cx="21818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486400" y="4343400"/>
            <a:ext cx="34772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14400" y="4572000"/>
            <a:ext cx="1752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914400" y="4038600"/>
            <a:ext cx="1600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выполнения</a:t>
            </a:r>
            <a:endParaRPr lang="ru-RU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850" y="1524000"/>
            <a:ext cx="813593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eriod"/>
            </a:pPr>
            <a:r>
              <a:rPr lang="ru-RU" altLang="ru-RU" sz="3200" dirty="0">
                <a:latin typeface="+mn-lt"/>
                <a:cs typeface="Times New Roman" pitchFamily="18" charset="0"/>
              </a:rPr>
              <a:t>Внимательно прочти задание.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3200" dirty="0">
                <a:latin typeface="+mn-lt"/>
              </a:rPr>
              <a:t>Прочти каждое суждение, подчеркни ключевые слова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3200" dirty="0">
                <a:latin typeface="+mn-lt"/>
              </a:rPr>
              <a:t>Определи верность каждого из суждений 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3200" dirty="0">
                <a:latin typeface="+mn-lt"/>
              </a:rPr>
              <a:t>Сделай пометку «+» (верно) или «-» (неверно).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3200" dirty="0">
                <a:latin typeface="+mn-lt"/>
              </a:rPr>
              <a:t>Запиши цифры, под которыми указаны верные суждения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3200" dirty="0">
                <a:latin typeface="+mn-lt"/>
              </a:rPr>
              <a:t>Помни их будет </a:t>
            </a:r>
            <a:r>
              <a:rPr lang="ru-RU" altLang="ru-RU" sz="3200" dirty="0" smtClean="0">
                <a:latin typeface="+mn-lt"/>
              </a:rPr>
              <a:t>несколько!</a:t>
            </a:r>
            <a:endParaRPr lang="ru-RU" altLang="ru-RU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подготовки</a:t>
            </a:r>
            <a:endParaRPr lang="ru-RU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8312" y="1600200"/>
            <a:ext cx="813593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eriod"/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Терминологический 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диктант.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Работа со словарями.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Данную информацию используй для выполнения заданий.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Задание 14</a:t>
            </a:r>
            <a:endParaRPr lang="ru-RU" dirty="0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47800"/>
            <a:ext cx="9144000" cy="270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86100" y="6019800"/>
            <a:ext cx="186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22112</a:t>
            </a:r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5029200" y="2590800"/>
            <a:ext cx="990600" cy="2090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4953000" y="2799809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5181600" y="25908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438400" y="2799809"/>
            <a:ext cx="3581400" cy="4767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5257800" y="2590800"/>
            <a:ext cx="762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Алгоритм решения</a:t>
            </a:r>
          </a:p>
        </p:txBody>
      </p:sp>
      <p:sp>
        <p:nvSpPr>
          <p:cNvPr id="50179" name="Прямоугольник 2"/>
          <p:cNvSpPr>
            <a:spLocks noChangeArrowheads="1"/>
          </p:cNvSpPr>
          <p:nvPr/>
        </p:nvSpPr>
        <p:spPr bwMode="auto">
          <a:xfrm>
            <a:off x="304800" y="1828800"/>
            <a:ext cx="82581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eaLnBrk="1" hangingPunct="1">
              <a:buFontTx/>
              <a:buAutoNum type="arabicPeriod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Внимательно прочитай задание.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К позициям из левого столбца подбери соответствия из правого. 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Сначала выбери те соответствия, в которых точно уверен, затем распредели остальные.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Помни, что всего должно получиться пять соответствий (позиции правого столбца могут повторяться).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Алгоритм подготовки</a:t>
            </a:r>
          </a:p>
        </p:txBody>
      </p:sp>
      <p:sp>
        <p:nvSpPr>
          <p:cNvPr id="51203" name="Подзаголовок 2"/>
          <p:cNvSpPr txBox="1">
            <a:spLocks/>
          </p:cNvSpPr>
          <p:nvPr/>
        </p:nvSpPr>
        <p:spPr bwMode="auto">
          <a:xfrm>
            <a:off x="609600" y="1600200"/>
            <a:ext cx="7921625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Внимательно прочитай задание.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Повтори тему «Политика» обратив внимание на полномочия органов государственной власти РФ .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Перечитай  необходимые статьи Конституции РФ (главы 4-6).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К позициям из левого столбца подбери соответствия из правого. 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Сначала выбери те соответствия, в которых точно уверен, затем распредели остальные.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Методическое сопровождение</a:t>
            </a: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539750" y="1341438"/>
            <a:ext cx="8064500" cy="49672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Tx/>
              <a:buAutoNum type="arabicPeriod"/>
              <a:defRPr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Конституция РФ, гл. 1,4-6.</a:t>
            </a:r>
          </a:p>
          <a:p>
            <a:pPr marL="457200" indent="-457200">
              <a:defRPr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2. Боголюбов Л.Н. Обществознание. Школьный словарь 10-11 класс.    </a:t>
            </a:r>
          </a:p>
          <a:p>
            <a:pPr marL="457200" indent="-457200">
              <a:defRPr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3. Боголюбов Л.Н. Обществознание учебник для учащихся 10 класса (глава «Политика»).</a:t>
            </a:r>
          </a:p>
          <a:p>
            <a:pPr marL="457200" indent="-457200">
              <a:defRPr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marL="514350" indent="-514350">
              <a:buFontTx/>
              <a:buAutoNum type="arabicPeriod"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" y="1600200"/>
            <a:ext cx="9142699" cy="22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533400" y="381000"/>
            <a:ext cx="746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3600" dirty="0">
                <a:latin typeface="+mj-lt"/>
                <a:cs typeface="Times New Roman" pitchFamily="18" charset="0"/>
              </a:rPr>
              <a:t>Задание № 15.</a:t>
            </a:r>
          </a:p>
        </p:txBody>
      </p:sp>
      <p:sp>
        <p:nvSpPr>
          <p:cNvPr id="8" name="Плюс 7"/>
          <p:cNvSpPr/>
          <p:nvPr/>
        </p:nvSpPr>
        <p:spPr>
          <a:xfrm>
            <a:off x="146081" y="2907220"/>
            <a:ext cx="228600" cy="228600"/>
          </a:xfrm>
          <a:prstGeom prst="mathPl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/>
          <p:cNvSpPr/>
          <p:nvPr/>
        </p:nvSpPr>
        <p:spPr>
          <a:xfrm>
            <a:off x="69881" y="2476792"/>
            <a:ext cx="381000" cy="2286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69881" y="2678620"/>
            <a:ext cx="381000" cy="2286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инус 14"/>
          <p:cNvSpPr/>
          <p:nvPr/>
        </p:nvSpPr>
        <p:spPr>
          <a:xfrm>
            <a:off x="69881" y="3074276"/>
            <a:ext cx="381000" cy="2286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люс 15"/>
          <p:cNvSpPr/>
          <p:nvPr/>
        </p:nvSpPr>
        <p:spPr>
          <a:xfrm>
            <a:off x="146081" y="3288220"/>
            <a:ext cx="228600" cy="228600"/>
          </a:xfrm>
          <a:prstGeom prst="mathPl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инус 16"/>
          <p:cNvSpPr/>
          <p:nvPr/>
        </p:nvSpPr>
        <p:spPr>
          <a:xfrm>
            <a:off x="69881" y="3516820"/>
            <a:ext cx="381000" cy="2286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086100" y="6019800"/>
            <a:ext cx="186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35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 animBg="1"/>
      <p:bldP spid="16" grpId="0" animBg="1"/>
      <p:bldP spid="17" grpId="0" animBg="1"/>
      <p:bldP spid="1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1143000" y="304800"/>
            <a:ext cx="6318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600" dirty="0">
                <a:latin typeface="+mj-lt"/>
                <a:cs typeface="Times New Roman" pitchFamily="18" charset="0"/>
              </a:rPr>
              <a:t>Алгоритм решения</a:t>
            </a:r>
          </a:p>
        </p:txBody>
      </p:sp>
      <p:sp>
        <p:nvSpPr>
          <p:cNvPr id="55299" name="TextBox 2"/>
          <p:cNvSpPr txBox="1">
            <a:spLocks noChangeArrowheads="1"/>
          </p:cNvSpPr>
          <p:nvPr/>
        </p:nvSpPr>
        <p:spPr bwMode="auto">
          <a:xfrm>
            <a:off x="990600" y="1219200"/>
            <a:ext cx="682942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buFontTx/>
              <a:buAutoNum type="arabicPeriod"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Внимательно прочти задание.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Прочти каждое суждение, подчеркни ключевые слова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Определи верность каждого из суждений 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Сделай пометку «+» (верно) или «-» (неверно).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Запиши цифры, под которыми указаны верные суждения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Помни их будет несколько (2-3)!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468313" y="549275"/>
            <a:ext cx="80645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Методическое сопровождение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468313" y="1382713"/>
            <a:ext cx="813752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Обществознание. 10 класс: учеб. для общеобразовательных. учреждений/под ред.  Л.Н.Боголюбова </a:t>
            </a:r>
          </a:p>
          <a:p>
            <a:pPr eaLnBrk="1" hangingPunct="1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Обществознание. Школьный словарь. 10-11 классы: пособие для  учащихся общеобразовательных. учреждений/под ред. Л.Н.Боголюбова , Ю.И. Аверьянова</a:t>
            </a:r>
          </a:p>
          <a:p>
            <a:pPr eaLnBrk="1" hangingPunct="1"/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А.В.Клименко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, В.В.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Румынина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. Обществознание: Учебное пособие для школьников старших классов и поступающих в вузы.</a:t>
            </a:r>
          </a:p>
          <a:p>
            <a:pPr eaLnBrk="1" hangingPunct="1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«Я сдам ЕГЭ. Обществознание. Рабочая тетрадь для учащихся» «Просвещение». 2016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886700" cy="1325563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cs typeface="Times New Roman" pitchFamily="18" charset="0"/>
              </a:rPr>
              <a:t>       Алгоритм подготовки</a:t>
            </a:r>
          </a:p>
        </p:txBody>
      </p:sp>
      <p:sp>
        <p:nvSpPr>
          <p:cNvPr id="56323" name="TextBox 2"/>
          <p:cNvSpPr txBox="1">
            <a:spLocks noChangeArrowheads="1"/>
          </p:cNvSpPr>
          <p:nvPr/>
        </p:nvSpPr>
        <p:spPr bwMode="auto">
          <a:xfrm>
            <a:off x="777875" y="1600200"/>
            <a:ext cx="783272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buFontTx/>
              <a:buAutoNum type="arabicPeriod"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Повтори тему о формах государственного территориального устройства.</a:t>
            </a:r>
          </a:p>
          <a:p>
            <a:pPr marL="342900" indent="-342900" algn="just" eaLnBrk="1" hangingPunct="1">
              <a:buFontTx/>
              <a:buAutoNum type="arabicPeriod"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Поработай со схемами по формам государственного территориального устройства.</a:t>
            </a:r>
          </a:p>
          <a:p>
            <a:pPr marL="342900" indent="-342900" algn="just" eaLnBrk="1" hangingPunct="1">
              <a:buFontTx/>
              <a:buAutoNum type="arabicPeriod"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Поработай  со словарями.</a:t>
            </a:r>
          </a:p>
          <a:p>
            <a:pPr marL="342900" indent="-342900" algn="just" eaLnBrk="1" hangingPunct="1">
              <a:buFontTx/>
              <a:buAutoNum type="arabicPeriod"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Данную информацию используй для выполнения заданий.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886700" cy="1325563"/>
          </a:xfrm>
        </p:spPr>
        <p:txBody>
          <a:bodyPr/>
          <a:lstStyle/>
          <a:p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Методическое сопровождение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Обществознание. Школьный словарь. 10-11 классы: пособие для  учащихся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общеобразоват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учреждений/под ред.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Л.Н.Боголюбова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, Ю.И. Аверьянова.</a:t>
            </a:r>
          </a:p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Обществознание. Полный справочник для подготовки к ЕГЭ.  Баранов П.А., Воронцов А.В., Шевченко С.В. Л.Н. </a:t>
            </a:r>
          </a:p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Боголюбов Обществознание. Учебник 11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М. Просвещение 2014г.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8839200" cy="195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Задание 16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33400" y="2438400"/>
            <a:ext cx="24384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33400" y="2895600"/>
            <a:ext cx="39624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86100" y="6019800"/>
            <a:ext cx="186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13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Алгоритм решения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850" y="1804988"/>
            <a:ext cx="8135938" cy="163121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прочти все задание.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Подчеркни ключевое слово вопроса.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Прочти каждое суждение и определи верные.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 их в порядке последовательности.  </a:t>
            </a:r>
          </a:p>
          <a:p>
            <a:pPr eaLnBrk="1" hangingPunct="1">
              <a:buFontTx/>
              <a:buAutoNum type="arabicPeriod"/>
              <a:defRPr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Алгоритм подготовки</a:t>
            </a:r>
          </a:p>
        </p:txBody>
      </p:sp>
      <p:sp>
        <p:nvSpPr>
          <p:cNvPr id="60419" name="TextBox 2"/>
          <p:cNvSpPr txBox="1">
            <a:spLocks noChangeArrowheads="1"/>
          </p:cNvSpPr>
          <p:nvPr/>
        </p:nvSpPr>
        <p:spPr bwMode="auto">
          <a:xfrm>
            <a:off x="468313" y="1931988"/>
            <a:ext cx="813593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eriod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Повтори тему: «Конституционные обязанности граждан РФ»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Найди статьи в Конституции, которые содержат информацию об обязанностях граждан РФ.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Работа со словарями.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Подтвердить данные статьи примерами из социальной жизни.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Данную информацию используй для выполнения заданий.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Методическое сопровождение</a:t>
            </a:r>
          </a:p>
        </p:txBody>
      </p:sp>
      <p:sp>
        <p:nvSpPr>
          <p:cNvPr id="61443" name="TextBox 2"/>
          <p:cNvSpPr txBox="1">
            <a:spLocks noChangeArrowheads="1"/>
          </p:cNvSpPr>
          <p:nvPr/>
        </p:nvSpPr>
        <p:spPr bwMode="auto">
          <a:xfrm>
            <a:off x="395288" y="1412875"/>
            <a:ext cx="81375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Обществознание. 11 класс: учеб. для общеобразовательных. учреждений/под ред. 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Л.Н.Боголюбова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Обществознание. Школьный словарь. 10-11 классы: пособие для  учащихся общеобразовательных. учреждений/под ред.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Л.Н.Боголюбова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, Ю.И. Аверьянова</a:t>
            </a:r>
          </a:p>
          <a:p>
            <a:pPr eaLnBrk="1" hangingPunct="1"/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А.В.Клименко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, В.В.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Румынина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 Обществознание: Учебное пособие для школьников старших классов и поступающих в вузы.</a:t>
            </a:r>
          </a:p>
          <a:p>
            <a:pPr eaLnBrk="1" hangingPunct="1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 Право.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8915400" cy="183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17</a:t>
            </a:r>
            <a:endParaRPr lang="ru-RU" dirty="0"/>
          </a:p>
        </p:txBody>
      </p:sp>
      <p:sp>
        <p:nvSpPr>
          <p:cNvPr id="3" name="Плюс 2"/>
          <p:cNvSpPr/>
          <p:nvPr/>
        </p:nvSpPr>
        <p:spPr>
          <a:xfrm>
            <a:off x="247650" y="2138057"/>
            <a:ext cx="228600" cy="228600"/>
          </a:xfrm>
          <a:prstGeom prst="mathPl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Минус 3"/>
          <p:cNvSpPr/>
          <p:nvPr/>
        </p:nvSpPr>
        <p:spPr>
          <a:xfrm>
            <a:off x="228600" y="1905000"/>
            <a:ext cx="266700" cy="2286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люс 5"/>
          <p:cNvSpPr/>
          <p:nvPr/>
        </p:nvSpPr>
        <p:spPr>
          <a:xfrm>
            <a:off x="242570" y="2353334"/>
            <a:ext cx="228600" cy="228600"/>
          </a:xfrm>
          <a:prstGeom prst="mathPl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242570" y="2566071"/>
            <a:ext cx="266700" cy="2286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люс 7"/>
          <p:cNvSpPr/>
          <p:nvPr/>
        </p:nvSpPr>
        <p:spPr>
          <a:xfrm>
            <a:off x="247650" y="2794671"/>
            <a:ext cx="228600" cy="228600"/>
          </a:xfrm>
          <a:prstGeom prst="mathPl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086100" y="6019800"/>
            <a:ext cx="186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235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решения</a:t>
            </a:r>
            <a:endParaRPr lang="ru-RU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850" y="1804988"/>
            <a:ext cx="8135938" cy="163121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прочти все задание.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Подчеркни ключевое слово вопроса.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Прочти каждое суждение и определи верные.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 их в порядке последовательности.  </a:t>
            </a:r>
          </a:p>
          <a:p>
            <a:pPr eaLnBrk="1" hangingPunct="1">
              <a:buFontTx/>
              <a:buAutoNum type="arabicPeriod"/>
              <a:defRPr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подготовки</a:t>
            </a:r>
            <a:endParaRPr lang="ru-RU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8313" y="1931988"/>
            <a:ext cx="81359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eriod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Повтори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тему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со словарями.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Подтвердить данные статьи примерами из социальной жизни.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Данную информацию используй для выполнения заданий.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Методическое сопровождение </a:t>
            </a:r>
            <a:endParaRPr lang="ru-RU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628650" y="1676400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Обществознание. Школьный словарь. 10-11 классы: пособие для  учащихся общеобразоват. учреждений/под ред. Л.Н.Боголюбова , Ю.И. Аверьянова.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Обществознание. Полный справочник для подготовки к ЕГЭ.  Баранов П.А., Воронцов А.В., Шевченко С.В. Л.Н.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Боголюбов Обществознание. Учебник 11 кл. М. Просвещение 2014г.                                                                         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0319"/>
            <a:ext cx="8626054" cy="150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dirty="0" smtClean="0"/>
              <a:t>Задание 2.</a:t>
            </a:r>
            <a:br>
              <a:rPr lang="ru-RU" altLang="ru-RU" sz="2800" b="1" dirty="0" smtClean="0"/>
            </a:br>
            <a:endParaRPr lang="ru-RU" altLang="ru-RU" sz="2800" b="1" dirty="0" smtClean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943600" y="1524000"/>
            <a:ext cx="1066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Выгнутая вверх стрелка 9"/>
          <p:cNvSpPr/>
          <p:nvPr/>
        </p:nvSpPr>
        <p:spPr>
          <a:xfrm>
            <a:off x="1295400" y="1752600"/>
            <a:ext cx="1828800" cy="294367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rot="10800000">
            <a:off x="3752306" y="2295700"/>
            <a:ext cx="4062902" cy="599899"/>
          </a:xfrm>
          <a:prstGeom prst="curvedDownArrow">
            <a:avLst>
              <a:gd name="adj1" fmla="val 25000"/>
              <a:gd name="adj2" fmla="val 121441"/>
              <a:gd name="adj3" fmla="val 22042"/>
            </a:avLst>
          </a:prstGeom>
          <a:scene3d>
            <a:camera prst="orthographicFront">
              <a:rot lat="21004602" lon="606867" rev="21547176"/>
            </a:camera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3311576" y="1473478"/>
            <a:ext cx="3072856" cy="645370"/>
          </a:xfrm>
          <a:prstGeom prst="curvedDownArrow">
            <a:avLst>
              <a:gd name="adj1" fmla="val 17553"/>
              <a:gd name="adj2" fmla="val 50000"/>
              <a:gd name="adj3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>
            <a:off x="1314994" y="2566533"/>
            <a:ext cx="2667000" cy="505733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4343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Экономический цикл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3" grpId="0" animBg="1"/>
      <p:bldP spid="1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071871" cy="295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Задание 18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6100" y="6019800"/>
            <a:ext cx="186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21212</a:t>
            </a:r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 flipV="1">
            <a:off x="3657600" y="2895601"/>
            <a:ext cx="2438400" cy="228599"/>
          </a:xfrm>
          <a:prstGeom prst="straightConnector1">
            <a:avLst/>
          </a:prstGeom>
          <a:ln w="95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4876800" y="2895601"/>
            <a:ext cx="1219200" cy="457199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5486400" y="3124200"/>
            <a:ext cx="609600" cy="457200"/>
          </a:xfrm>
          <a:prstGeom prst="straightConnector1">
            <a:avLst/>
          </a:prstGeom>
          <a:ln w="95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769360" y="2933700"/>
            <a:ext cx="2438400" cy="8381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267200" y="3124200"/>
            <a:ext cx="1905000" cy="838200"/>
          </a:xfrm>
          <a:prstGeom prst="straightConnector1">
            <a:avLst/>
          </a:prstGeom>
          <a:ln w="95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Алгоритм решения</a:t>
            </a:r>
          </a:p>
        </p:txBody>
      </p:sp>
      <p:sp>
        <p:nvSpPr>
          <p:cNvPr id="63491" name="TextBox 2"/>
          <p:cNvSpPr txBox="1">
            <a:spLocks noChangeArrowheads="1"/>
          </p:cNvSpPr>
          <p:nvPr/>
        </p:nvSpPr>
        <p:spPr bwMode="auto">
          <a:xfrm>
            <a:off x="357188" y="1357313"/>
            <a:ext cx="855821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eriod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Внимательно прочти задание.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Подчеркни ключевые слова.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Вспомни разницу между правами и обязанностями налогоплательщика.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Запиши эту разницу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Объяснение понятий</a:t>
            </a:r>
          </a:p>
          <a:p>
            <a:pPr marL="342900" indent="-342900" eaLnBrk="1" hangingPunct="1">
              <a:buFontTx/>
              <a:buAutoNum type="arabicPeriod"/>
            </a:pP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Алгоритм подготовки</a:t>
            </a:r>
          </a:p>
        </p:txBody>
      </p:sp>
      <p:sp>
        <p:nvSpPr>
          <p:cNvPr id="64515" name="TextBox 2"/>
          <p:cNvSpPr txBox="1">
            <a:spLocks noChangeArrowheads="1"/>
          </p:cNvSpPr>
          <p:nvPr/>
        </p:nvSpPr>
        <p:spPr bwMode="auto">
          <a:xfrm>
            <a:off x="468313" y="1876425"/>
            <a:ext cx="813593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eriod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Повтори тему: «Правоотношения», «Отрасли права»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Вспомни права и обязанности налогового права 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Терминологический диктант.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Работа со словарями.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Данную информацию используй для выполнения заданий.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Методическое сопровождение</a:t>
            </a:r>
          </a:p>
        </p:txBody>
      </p:sp>
      <p:sp>
        <p:nvSpPr>
          <p:cNvPr id="65539" name="TextBox 2"/>
          <p:cNvSpPr txBox="1">
            <a:spLocks noChangeArrowheads="1"/>
          </p:cNvSpPr>
          <p:nvPr/>
        </p:nvSpPr>
        <p:spPr bwMode="auto">
          <a:xfrm>
            <a:off x="395288" y="1412875"/>
            <a:ext cx="81375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Обществознание. Школьный словарь. 10-11 классы: пособие для  учащихся общеобразовательных. учреждений/под ред. Л.Н.Боголюбова , Ю.И. Аверьянова</a:t>
            </a:r>
          </a:p>
          <a:p>
            <a:pPr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А.Ф.Никитин Право 10-11 класс: учебник для общеобразовательных учреждений</a:t>
            </a:r>
          </a:p>
          <a:p>
            <a:pPr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ЕГЭ. Обществознание. Универсальный справочник Кишенкова О.В, Семке Н.Н . 2010</a:t>
            </a:r>
          </a:p>
          <a:p>
            <a:pPr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Конституция ст. 57.</a:t>
            </a:r>
          </a:p>
          <a:p>
            <a:pPr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Налоговый кодекс РФ ст. 21, 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Задание 19 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32568"/>
            <a:ext cx="9144000" cy="2082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33400" y="3048000"/>
            <a:ext cx="22098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33400" y="3505200"/>
            <a:ext cx="17526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85800" y="3733800"/>
            <a:ext cx="28956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86100" y="6019800"/>
            <a:ext cx="186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356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Алгоритм решения</a:t>
            </a:r>
          </a:p>
        </p:txBody>
      </p:sp>
      <p:sp>
        <p:nvSpPr>
          <p:cNvPr id="67587" name="TextBox 2"/>
          <p:cNvSpPr txBox="1">
            <a:spLocks noChangeArrowheads="1"/>
          </p:cNvSpPr>
          <p:nvPr/>
        </p:nvSpPr>
        <p:spPr bwMode="auto">
          <a:xfrm>
            <a:off x="323850" y="1447800"/>
            <a:ext cx="813593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eriod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Внимательно прочти задание, проанализируй его.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Выдели ключевое понятие в вопросе.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Рассмотри приведенный список свойств, примеров, характеристик и соотнеси их с ключевым понятием(процессом).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Установи   верную последовательность характеристик(свойств, черт)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Проверяем правильность своих ответов, еще раз проанализируем положения.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Фиксируем правильный ответ.</a:t>
            </a:r>
          </a:p>
          <a:p>
            <a:pPr marL="342900" indent="-342900" eaLnBrk="1" hangingPunct="1">
              <a:buFontTx/>
              <a:buAutoNum type="arabicPeriod"/>
            </a:pP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Алгоритм подготовки</a:t>
            </a:r>
          </a:p>
        </p:txBody>
      </p:sp>
      <p:sp>
        <p:nvSpPr>
          <p:cNvPr id="68611" name="TextBox 2"/>
          <p:cNvSpPr txBox="1">
            <a:spLocks noChangeArrowheads="1"/>
          </p:cNvSpPr>
          <p:nvPr/>
        </p:nvSpPr>
        <p:spPr bwMode="auto">
          <a:xfrm>
            <a:off x="438150" y="1820863"/>
            <a:ext cx="81359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eriod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Повтори тему: «трудовые правоотношения»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Вспомни порядок приема на работу.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Прочитай о порядке заключения и расторжения трудового договора.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Работа с таблицами пособия по праву.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Данную информацию используй для выполнения заданий.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Методическое сопровождение</a:t>
            </a:r>
          </a:p>
        </p:txBody>
      </p:sp>
      <p:sp>
        <p:nvSpPr>
          <p:cNvPr id="69635" name="TextBox 2"/>
          <p:cNvSpPr txBox="1">
            <a:spLocks noChangeArrowheads="1"/>
          </p:cNvSpPr>
          <p:nvPr/>
        </p:nvSpPr>
        <p:spPr bwMode="auto">
          <a:xfrm>
            <a:off x="395288" y="1412875"/>
            <a:ext cx="81375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Обществознание. 10 класс: учеб. для общеобразовательных. учреждений/под ред.  Л.Н.Боголюбова </a:t>
            </a:r>
          </a:p>
          <a:p>
            <a:pPr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Обществознание. Школьный словарь. 10-11 классы: пособие для  учащихся общеобразовательных. учреждений/под ред. Л.Н.Боголюбова , Ю.И. Аверьянова</a:t>
            </a:r>
          </a:p>
          <a:p>
            <a:pPr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А.М. Арбузкин Обществознание:</a:t>
            </a:r>
            <a:r>
              <a:rPr lang="ru-RU" altLang="ru-RU" sz="2000"/>
              <a:t>: 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Учебное пособие. 4)е изд., перераб. и</a:t>
            </a:r>
          </a:p>
          <a:p>
            <a:pPr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доп. — М.: ИКД «Зерцало)М», 2011. — 608 </a:t>
            </a:r>
            <a:r>
              <a:rPr lang="ru-RU" altLang="ru-RU" sz="2000"/>
              <a:t>с.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Раздел V Право. Трудовой договор.</a:t>
            </a:r>
          </a:p>
          <a:p>
            <a:pPr eaLnBrk="1" hangingPunct="1"/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457200"/>
            <a:ext cx="8763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+mn-lt"/>
              </a:rPr>
              <a:t>Прочитайте приведенный ниже текст, в котором пропущен ряд слов. Выберите из предлагаемого списка слова, которые необходимо вставить вместо пропусков.</a:t>
            </a:r>
          </a:p>
          <a:p>
            <a:pPr algn="just"/>
            <a:r>
              <a:rPr lang="ru-RU" sz="1600" dirty="0" smtClean="0">
                <a:latin typeface="+mn-lt"/>
              </a:rPr>
              <a:t>«Понятие «общество» многозначно. Часто под обществом понимается социальная ____ (А), объединенная общим _____ (Б) ее членов, например, дворянское общество, или общностью _____ (В). Социологи называют общество динамической _____ (Г), подчеркивая этим связь различных компонентов общественной жизни и их изменения в ходе исторического развития. Эти изменения могут носить постепенный характер, а могут ускоряться в ходе ____ (Д) или благодаря реформам. Реформы, как правило, меняют какую-либо сторону жизни при сохранении основ существующего _____ (Е). Разрешая реально существующие в обществе противоречия, реформы прокладывают дорогу новому». </a:t>
            </a:r>
          </a:p>
          <a:p>
            <a:pPr algn="just"/>
            <a:r>
              <a:rPr lang="ru-RU" sz="1600" dirty="0" smtClean="0">
                <a:latin typeface="+mn-lt"/>
              </a:rPr>
              <a:t>Слова в списке даны в именительном падеже. Каждое слово может быть использовано только один раз. Выбирайте последовательно одно слово за другим, мысленно заполняя каждый пропуск. Обратите внимание на то, что слов в списке больше, чем Вам потребуется для заполнения пропусков. </a:t>
            </a:r>
          </a:p>
          <a:p>
            <a:pPr algn="just"/>
            <a:endParaRPr lang="ru-RU" sz="1600" dirty="0" smtClean="0">
              <a:latin typeface="+mn-lt"/>
            </a:endParaRPr>
          </a:p>
          <a:p>
            <a:pPr algn="just"/>
            <a:r>
              <a:rPr lang="ru-RU" sz="1600" dirty="0" smtClean="0">
                <a:latin typeface="+mn-lt"/>
              </a:rPr>
              <a:t>Список терминов:</a:t>
            </a:r>
          </a:p>
          <a:p>
            <a:pPr algn="just"/>
            <a:r>
              <a:rPr lang="ru-RU" sz="1600" dirty="0" smtClean="0">
                <a:latin typeface="+mn-lt"/>
              </a:rPr>
              <a:t>1. система</a:t>
            </a:r>
          </a:p>
          <a:p>
            <a:pPr algn="just"/>
            <a:r>
              <a:rPr lang="ru-RU" sz="1600" dirty="0" smtClean="0">
                <a:latin typeface="+mn-lt"/>
              </a:rPr>
              <a:t>2. структура</a:t>
            </a:r>
          </a:p>
          <a:p>
            <a:pPr algn="just"/>
            <a:r>
              <a:rPr lang="ru-RU" sz="1600" dirty="0" smtClean="0">
                <a:latin typeface="+mn-lt"/>
              </a:rPr>
              <a:t>3. группа</a:t>
            </a:r>
          </a:p>
          <a:p>
            <a:pPr algn="just"/>
            <a:r>
              <a:rPr lang="ru-RU" sz="1600" dirty="0" smtClean="0">
                <a:latin typeface="+mn-lt"/>
              </a:rPr>
              <a:t>4. революция</a:t>
            </a:r>
          </a:p>
          <a:p>
            <a:pPr algn="just"/>
            <a:r>
              <a:rPr lang="ru-RU" sz="1600" dirty="0" smtClean="0">
                <a:latin typeface="+mn-lt"/>
              </a:rPr>
              <a:t>5. интерес</a:t>
            </a:r>
          </a:p>
          <a:p>
            <a:pPr algn="just"/>
            <a:r>
              <a:rPr lang="ru-RU" sz="1600" dirty="0" smtClean="0">
                <a:latin typeface="+mn-lt"/>
              </a:rPr>
              <a:t>6. прогресс</a:t>
            </a:r>
          </a:p>
          <a:p>
            <a:pPr algn="just"/>
            <a:r>
              <a:rPr lang="ru-RU" sz="1600" dirty="0" smtClean="0">
                <a:latin typeface="+mn-lt"/>
              </a:rPr>
              <a:t>7. социальный статус</a:t>
            </a:r>
          </a:p>
          <a:p>
            <a:pPr algn="just"/>
            <a:r>
              <a:rPr lang="ru-RU" sz="1600" dirty="0" smtClean="0">
                <a:latin typeface="+mn-lt"/>
              </a:rPr>
              <a:t>8. строй</a:t>
            </a:r>
          </a:p>
          <a:p>
            <a:pPr algn="just"/>
            <a:r>
              <a:rPr lang="ru-RU" sz="1600" dirty="0" smtClean="0">
                <a:latin typeface="+mn-lt"/>
              </a:rPr>
              <a:t>9. сфера</a:t>
            </a:r>
            <a:endParaRPr lang="ru-RU" sz="1600" dirty="0">
              <a:latin typeface="+mn-lt"/>
            </a:endParaRPr>
          </a:p>
        </p:txBody>
      </p:sp>
      <p:sp>
        <p:nvSpPr>
          <p:cNvPr id="70658" name="TextBox 3"/>
          <p:cNvSpPr txBox="1">
            <a:spLocks noChangeArrowheads="1"/>
          </p:cNvSpPr>
          <p:nvPr/>
        </p:nvSpPr>
        <p:spPr bwMode="auto">
          <a:xfrm>
            <a:off x="304800" y="-101600"/>
            <a:ext cx="79930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4400" dirty="0">
                <a:latin typeface="+mj-lt"/>
              </a:rPr>
              <a:t>                  </a:t>
            </a:r>
            <a:r>
              <a:rPr lang="ru-RU" altLang="ru-RU" sz="2800" dirty="0">
                <a:latin typeface="+mj-lt"/>
              </a:rPr>
              <a:t>Задание 20       </a:t>
            </a:r>
            <a:endParaRPr lang="ru-RU" altLang="ru-RU" sz="4400" dirty="0"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01000" y="667841"/>
            <a:ext cx="40063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3</a:t>
            </a:r>
            <a:endParaRPr lang="ru-RU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52400" y="5029200"/>
            <a:ext cx="990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362199" y="1066800"/>
            <a:ext cx="40063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7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799" y="1297632"/>
            <a:ext cx="40063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5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38800" y="1297632"/>
            <a:ext cx="40063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1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81800" y="1759297"/>
            <a:ext cx="40063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4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76400" y="2362200"/>
            <a:ext cx="40063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8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04800" y="6019800"/>
            <a:ext cx="177223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10820" y="5486400"/>
            <a:ext cx="990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99038" y="4572000"/>
            <a:ext cx="990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99038" y="5257800"/>
            <a:ext cx="114876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94299" y="6248400"/>
            <a:ext cx="69630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86100" y="6019800"/>
            <a:ext cx="186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375148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20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/>
              <a:t>Алгоритм подготовки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just">
              <a:buNone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1.Повтори тему</a:t>
            </a:r>
          </a:p>
          <a:p>
            <a:pPr marL="0" indent="0" algn="just">
              <a:buNone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2.Вспомни термины по данной теме</a:t>
            </a:r>
          </a:p>
          <a:p>
            <a:pPr marL="0" indent="0" algn="just">
              <a:buNone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3.Данную информацию используй для выполнения заданий.</a:t>
            </a:r>
          </a:p>
          <a:p>
            <a:pPr lvl="7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250825" y="260350"/>
            <a:ext cx="8424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Алгоритм решения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6613"/>
            <a:ext cx="8135938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eriod"/>
            </a:pPr>
            <a:r>
              <a:rPr lang="ru-RU" altLang="ru-RU" sz="2000" dirty="0">
                <a:latin typeface="Arial Unicode MS" pitchFamily="34" charset="-128"/>
                <a:cs typeface="Times New Roman" pitchFamily="18" charset="0"/>
              </a:rPr>
              <a:t>Внимательно прочти задание.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 dirty="0">
                <a:latin typeface="Arial Unicode MS" pitchFamily="34" charset="-128"/>
                <a:cs typeface="Times New Roman" pitchFamily="18" charset="0"/>
              </a:rPr>
              <a:t>Вспомни определения каждого термина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 dirty="0" smtClean="0">
                <a:latin typeface="Arial Unicode MS" pitchFamily="34" charset="-128"/>
                <a:cs typeface="Times New Roman" pitchFamily="18" charset="0"/>
              </a:rPr>
              <a:t>Попарно определите </a:t>
            </a:r>
            <a:r>
              <a:rPr lang="ru-RU" altLang="ru-RU" sz="2000" dirty="0">
                <a:latin typeface="Arial Unicode MS" pitchFamily="34" charset="-128"/>
                <a:cs typeface="Times New Roman" pitchFamily="18" charset="0"/>
              </a:rPr>
              <a:t>какое из определений является наиболее «широким»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2000" dirty="0">
                <a:latin typeface="Arial Unicode MS" pitchFamily="34" charset="-128"/>
                <a:cs typeface="Times New Roman" pitchFamily="18" charset="0"/>
              </a:rPr>
              <a:t>Подумай, включает ли это понятие в себя остальные</a:t>
            </a:r>
          </a:p>
          <a:p>
            <a:pPr marL="342900" indent="-342900" eaLnBrk="1" hangingPunct="1"/>
            <a:r>
              <a:rPr lang="ru-RU" altLang="ru-RU" dirty="0">
                <a:latin typeface="Arial Unicode MS" pitchFamily="34" charset="-128"/>
              </a:rPr>
              <a:t>5.  Запиши требуемое слово.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2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100" b="1" dirty="0"/>
              <a:t>Алгоритм выполнения задания 20</a:t>
            </a:r>
            <a:r>
              <a:rPr lang="ru-RU" sz="3100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19201"/>
            <a:ext cx="8281988" cy="4878388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  <a:defRPr/>
            </a:pP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Прочитать задание, текст и список терминов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  <a:defRPr/>
            </a:pP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Определить тематическую принадлежность текста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  <a:defRPr/>
            </a:pP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Последовательно подставить предложенные термины на место пропусков. «Подошедший» термин отметить как использованный. Его можно вписать в текст задания. Повторное употребление термина не допускается.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  <a:defRPr/>
            </a:pP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В случае сомнений необходимо вернуться к незаполненному пропуску по окончании прочтения всего текста.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  <a:defRPr/>
            </a:pP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Перечитать «получившийся» текст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  <a:defRPr/>
            </a:pP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 Перенести правильную последовательность цифр(или букв) в бланк ответа, разборчиво, без пробелов и других символов.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  <a:defRPr/>
            </a:pP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ru-RU" altLang="ru-RU" sz="2800" b="1" dirty="0" smtClean="0"/>
              <a:t>Методическое сопровождение</a:t>
            </a:r>
          </a:p>
        </p:txBody>
      </p:sp>
      <p:sp>
        <p:nvSpPr>
          <p:cNvPr id="74756" name="Прямоугольник 3"/>
          <p:cNvSpPr>
            <a:spLocks noChangeArrowheads="1"/>
          </p:cNvSpPr>
          <p:nvPr/>
        </p:nvSpPr>
        <p:spPr bwMode="auto">
          <a:xfrm>
            <a:off x="609600" y="1752600"/>
            <a:ext cx="7994650" cy="389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Л.Н. Боголюбов Обществознание. Учебник 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altLang="ru-RU" sz="2800" dirty="0" err="1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. М. Просвещение 2014.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Обществознание. Школьный словарь. 10-11 классы: пособие для  учащихся </a:t>
            </a:r>
            <a:r>
              <a:rPr lang="ru-RU" altLang="ru-RU" sz="2800" dirty="0" err="1">
                <a:latin typeface="Times New Roman" pitchFamily="18" charset="0"/>
                <a:cs typeface="Times New Roman" pitchFamily="18" charset="0"/>
              </a:rPr>
              <a:t>общеобразоват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. учреждений/под ред. </a:t>
            </a:r>
            <a:r>
              <a:rPr lang="ru-RU" altLang="ru-RU" sz="2800" dirty="0" err="1">
                <a:latin typeface="Times New Roman" pitchFamily="18" charset="0"/>
                <a:cs typeface="Times New Roman" pitchFamily="18" charset="0"/>
              </a:rPr>
              <a:t>Л.Н.Боголюбова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, Ю.И. Аверьянова.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Алгоритм решения заданий ГИА по обществознанию 2 часть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Прочитать текст задания, подчеркнуть ключевые слова в бланке заданий (вопрос).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Посчитать и указать необходимое количество компонентов ответа.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Отметить в предлагаемом тексте ключевые слова из вопроса, либо близкие по смыслу.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ru-RU" dirty="0" smtClean="0"/>
              <a:t>В бланке ответов записывать ответы на каждый вопрос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247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05916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" y="685800"/>
            <a:ext cx="8763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dirty="0" smtClean="0">
                <a:latin typeface="+mn-lt"/>
              </a:rPr>
              <a:t>Действительными хозяевами в капиталистической системе рыночной экономики являются потребители. Покупая или воздерживаясь от покупок, они решают, кто должен владеть капиталом и управлять предприятиями. Они определяют, что следует производить, а также сколько и какого качества. Их выбор выливается в прибыли либо в убытки для предпринимателя. С такими хозяевами нелегко поладить. У них полно капризов и причуд, они непостоянны и непредсказуемы. Они ни в грош не ставят прежние заслуги. Как только им предлагают что-либо, что им больше по вкусу или же дешевле, они бросают старых поставщиков. Главное для них — собственное благо и его удовлетворение.</a:t>
            </a:r>
          </a:p>
          <a:p>
            <a:pPr indent="361950" algn="just"/>
            <a:r>
              <a:rPr lang="ru-RU" dirty="0" smtClean="0">
                <a:latin typeface="+mn-lt"/>
              </a:rPr>
              <a:t>Когда мы говорим, что производство определённого товара А не окупается, что имеется в виду? Это свидетельствует о том, что потребители не хотят более платить производителям, сколько тем нужно для покрытия необходимых производственных затрат, в то же самое время доходы других производителей оказываются выше издержек производства. Запросы потребителей играют важную роль в распределении производственных ресурсов между различными отраслями производства товаров потребления. Стремление к прибыли заставляет предпринимателя поставлять потребителям те блага, на которые есть спрос в первую очередь.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17693"/>
            <a:ext cx="8763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dirty="0" smtClean="0">
                <a:latin typeface="+mn-lt"/>
              </a:rPr>
              <a:t>Прибыль</a:t>
            </a:r>
            <a:r>
              <a:rPr lang="ru-RU" dirty="0">
                <a:latin typeface="+mn-lt"/>
              </a:rPr>
              <a:t>, в узком смысле слова, есть заработок, образовавшийся в результате действия, направленного на достижение удовлетворения, разница между максимальной оценкой полученного результата и минимальной стоимостью затрат, связанных с достижением результата. Другими словами, это продукт за вычетом затрат и издержек. Прибыль является неизменной целью любого действия. Если действие не достигает поставленной цели, тогда цена продукта не превышает затрат либо остается на уровне ниже уровня издержек. В последнем случае мы имеем эффект снижения заинтересованности и удовлетворения.</a:t>
            </a:r>
          </a:p>
          <a:p>
            <a:pPr indent="361950" algn="just"/>
            <a:r>
              <a:rPr lang="ru-RU" dirty="0" smtClean="0">
                <a:latin typeface="+mn-lt"/>
              </a:rPr>
              <a:t>Специфическая </a:t>
            </a:r>
            <a:r>
              <a:rPr lang="ru-RU" dirty="0">
                <a:latin typeface="+mn-lt"/>
              </a:rPr>
              <a:t>функция предпринимателя состоит в определении того, какие факторы должны участвовать в производстве. Предприниматель, придавая им особые цели, движим исключительно эгоистическим интересом прибыли. Однако ему не дано скрыться от закона рынка. Только лучше обслуживая потребителей, ему удаётся увеличить доход, правомерность которого всегда доказывают покупатели.</a:t>
            </a:r>
          </a:p>
          <a:p>
            <a:pPr indent="361950" algn="just"/>
            <a:r>
              <a:rPr lang="ru-RU" dirty="0" smtClean="0">
                <a:latin typeface="+mn-lt"/>
              </a:rPr>
              <a:t>Моралисты </a:t>
            </a:r>
            <a:r>
              <a:rPr lang="ru-RU" dirty="0">
                <a:latin typeface="+mn-lt"/>
              </a:rPr>
              <a:t>и проповедники, критикуя прибыль, никогда не попадают в цель. Причём здесь предприниматели, если обыватели предпочитают серьёзным книгам — детективы, а правительство вместо масла заказывает пушки! Размер прибыли не зависит от того, хорошие или плохие вещи продают предприниматели и торговцы. </a:t>
            </a:r>
            <a:r>
              <a:rPr lang="ru-RU" dirty="0" smtClean="0">
                <a:latin typeface="+mn-lt"/>
              </a:rPr>
              <a:t>Прибыль </a:t>
            </a:r>
            <a:r>
              <a:rPr lang="ru-RU" dirty="0">
                <a:latin typeface="+mn-lt"/>
              </a:rPr>
              <a:t>тем больше, чем интенсивнее спрос на некий товар. Люди пьют токсичные напитки не затем, чтобы обогатить капиталиста, производящего спиртное, идут воевать не ради прибылей торговцев смертью. Военная индустрия — не причина, а следствие воинственных настроений.</a:t>
            </a:r>
          </a:p>
          <a:p>
            <a:pPr indent="361950" algn="just"/>
            <a:r>
              <a:rPr lang="ru-RU" dirty="0" smtClean="0">
                <a:latin typeface="+mn-lt"/>
              </a:rPr>
              <a:t>Заменить </a:t>
            </a:r>
            <a:r>
              <a:rPr lang="ru-RU" dirty="0">
                <a:latin typeface="+mn-lt"/>
              </a:rPr>
              <a:t>нездоровую идеологию здоровой — задача не предпринимателей, а скорее философов. Производитель обслуживает сегодняшнего покупателя таким, каков есть, даже если он порочен и невежествен.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01372"/>
            <a:ext cx="8463590" cy="142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Алгоритм решения</a:t>
            </a:r>
          </a:p>
        </p:txBody>
      </p:sp>
      <p:sp>
        <p:nvSpPr>
          <p:cNvPr id="76803" name="Содержимое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3200"/>
              <a:t>Прочитать задание.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3200"/>
              <a:t>Прочитать текст.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3200"/>
              <a:t>Подчеркнуть ключевые слова в тексте и в задании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Алгоритм подготовки</a:t>
            </a:r>
          </a:p>
        </p:txBody>
      </p:sp>
      <p:sp>
        <p:nvSpPr>
          <p:cNvPr id="77827" name="Содержимое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3200" dirty="0"/>
              <a:t>Работая с текстами в учебнике: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ru-RU" altLang="ru-RU" sz="3200" dirty="0"/>
              <a:t>1. Прочесть текст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ru-RU" altLang="ru-RU" sz="3200" dirty="0"/>
              <a:t>2. В каждом абзаце выделить смысловую основу.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ru-RU" altLang="ru-RU" sz="3200" dirty="0"/>
              <a:t>3. Составить план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Методическое сопровождение</a:t>
            </a:r>
          </a:p>
        </p:txBody>
      </p:sp>
      <p:sp>
        <p:nvSpPr>
          <p:cNvPr id="78851" name="Содержимое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ru-RU" altLang="ru-RU" sz="3200" dirty="0" smtClean="0"/>
              <a:t>1. </a:t>
            </a:r>
            <a:r>
              <a:rPr lang="ru-RU" altLang="ru-RU" sz="3200" dirty="0"/>
              <a:t>Обществознание.: учеб. для 10 класса  под ред. Л.Н</a:t>
            </a:r>
            <a:r>
              <a:rPr lang="ru-RU" altLang="ru-RU" sz="3200" dirty="0" smtClean="0"/>
              <a:t>. Боголюбова</a:t>
            </a:r>
            <a:r>
              <a:rPr lang="ru-RU" altLang="ru-RU" sz="3200" dirty="0"/>
              <a:t>.- М.: Просвещение, 2010.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3200" dirty="0"/>
              <a:t>2. Обществознание.: учеб. для 11 класса под ред. </a:t>
            </a:r>
            <a:r>
              <a:rPr lang="ru-RU" altLang="ru-RU" sz="3200" dirty="0" err="1"/>
              <a:t>Л.Н.Боголюбова</a:t>
            </a:r>
            <a:r>
              <a:rPr lang="ru-RU" altLang="ru-RU" sz="3200" dirty="0"/>
              <a:t>.- М.: Просвещение, 2010.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ru-RU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468313" y="260350"/>
            <a:ext cx="81359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Алгоритм подготовки.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468313" y="981075"/>
            <a:ext cx="813593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eriod"/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со схемой или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таблицей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Терминологический диктант.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Работа со словарями.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Данную информацию используй для выполнения заданий.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Задание 22. 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458200" cy="129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Алгоритм решения</a:t>
            </a:r>
          </a:p>
        </p:txBody>
      </p:sp>
      <p:sp>
        <p:nvSpPr>
          <p:cNvPr id="80899" name="Объект 2"/>
          <p:cNvSpPr txBox="1">
            <a:spLocks/>
          </p:cNvSpPr>
          <p:nvPr/>
        </p:nvSpPr>
        <p:spPr bwMode="auto">
          <a:xfrm>
            <a:off x="250825" y="1196975"/>
            <a:ext cx="86423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Внимательно прочтите задание.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Обратите внимание! Задание содержит две внутренние задачи.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При решении задания необходим опыт и умение находить формулировку, </a:t>
            </a:r>
            <a:r>
              <a:rPr lang="ru-RU" altLang="ru-RU" sz="2200" b="1">
                <a:latin typeface="Times New Roman" pitchFamily="18" charset="0"/>
                <a:cs typeface="Times New Roman" pitchFamily="18" charset="0"/>
              </a:rPr>
              <a:t>от которой можно оттолкнуться</a:t>
            </a: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Исходя из постановки вопроса, обратите внимание на абзац 4 и 5.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Найдите и подчеркните в тексте три предложения в которых, на Ваш взгляд, автором указаны причины ограничивающие «способность  культуры  управлять человеческим  поведением».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Вспомни из ранее изученного ещё одну очевидную причину которая ограничивает «способность  культуры  управлять человеческим  поведением».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Убедившись, что задание выполнено полностью и верно внесите ответ в бланк. 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ru-RU" altLang="ru-RU" sz="220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ru-RU" altLang="ru-RU" sz="220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ru-RU" altLang="ru-RU"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Алгоритм подготовки</a:t>
            </a:r>
          </a:p>
        </p:txBody>
      </p:sp>
      <p:sp>
        <p:nvSpPr>
          <p:cNvPr id="81923" name="Объект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AutoNum type="arabicPeriod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Повтори тему 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AutoNum type="arabicPeriod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Проанализируй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полученную информацию.</a:t>
            </a:r>
          </a:p>
          <a:p>
            <a:pPr marL="342900" indent="-342900">
              <a:spcBef>
                <a:spcPct val="20000"/>
              </a:spcBef>
              <a:buFontTx/>
              <a:buAutoNum type="arabicPeriod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Данную информацию используй для выполнения заданий.</a:t>
            </a:r>
          </a:p>
          <a:p>
            <a:pPr marL="342900" indent="-342900">
              <a:spcBef>
                <a:spcPct val="20000"/>
              </a:spcBef>
            </a:pP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Методическое сопровождение</a:t>
            </a:r>
          </a:p>
        </p:txBody>
      </p:sp>
      <p:sp>
        <p:nvSpPr>
          <p:cNvPr id="82947" name="Объект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ru-RU" altLang="ru-RU" sz="2400">
                <a:latin typeface="Times New Roman" pitchFamily="18" charset="0"/>
              </a:rPr>
              <a:t>Обществознание. 11 класс. Учебник для общеобразовательных учреждений, профильный уровень,  под ред. Л.Н. Боголюбова,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en-US" altLang="ru-RU" sz="240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altLang="ru-RU" sz="2400">
                <a:latin typeface="Times New Roman" pitchFamily="18" charset="0"/>
              </a:rPr>
              <a:t> .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ru-RU" altLang="ru-RU" sz="2400">
                <a:latin typeface="Times New Roman" pitchFamily="18" charset="0"/>
              </a:rPr>
              <a:t>Обществознание. Школьный словарь. 10-11 классы. Пособие для учащихся под ред. Л.Н. Боголюбова, Ю.И. Аверьянова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А.В.Клименко, В.В. Румынина. Обществознание: Учебное пособие для школьников старших классов и поступающих в вузы.</a:t>
            </a:r>
            <a:r>
              <a:rPr lang="en-US" altLang="ru-RU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Раздел</a:t>
            </a:r>
            <a:r>
              <a:rPr lang="en-US" altLang="ru-RU" sz="2400">
                <a:latin typeface="Times New Roman" pitchFamily="18" charset="0"/>
                <a:cs typeface="Times New Roman" pitchFamily="18" charset="0"/>
              </a:rPr>
              <a:t> IV.</a:t>
            </a:r>
            <a:endParaRPr lang="ru-RU" alt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Задание 23.</a:t>
            </a: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680" y="1397000"/>
            <a:ext cx="889508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Алгоритм решения</a:t>
            </a: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649288" y="1143000"/>
            <a:ext cx="8208962" cy="554513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Tx/>
              <a:buAutoNum type="arabicPeriod"/>
              <a:defRPr/>
            </a:pPr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Внимательно прочитай задание и определи количество требуемых элементов ответа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Внимательно изучи текст, на основе которого составлено задание.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Выбери из текста необходимый смысловой фрагмент, содержащий три результата социализации.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Выпиши результаты социализации и используя факты общественной жизни и личный социальный опыт, приведи несколько примеров к каждому из трех результатов социализации, указанных автором текста.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Выбери наиболее удачные примеры и запиши их в бланк ответов (проверь действительно ли они подтверждают указанные результаты).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Обратись еще раз к заданию и необходимому фрагменту текста и убедись, что приведенные примеры являются ответом на вопрос задания.</a:t>
            </a:r>
          </a:p>
          <a:p>
            <a:pPr marL="514350" indent="-514350">
              <a:buFontTx/>
              <a:buAutoNum type="arabicPeriod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Алгоритм подготовки</a:t>
            </a: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611188" y="1196975"/>
            <a:ext cx="7921625" cy="511175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Tx/>
              <a:buAutoNum type="arabicPeriod"/>
              <a:defRPr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Повтори тему «Социализация личности» обратив внимание на понятие «агенты социализации» и ее результаты (учебник 10 класс Боголюбов Л. Н.)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Используй рекомендации по выполнению данного задания, приведенный Рутковской Е.Л. в пособии «Отличник ЕГЭ. Решение сложных задач по обществознанию.»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Проанализируй  имеющийся социальный опыт и на его основе сформулируй примеры.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Проверь раскрывают ли твои примеры поставленный в задании вопрос.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Убедись в корректности составленных примеров.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Методическое сопровождение</a:t>
            </a: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539750" y="1341438"/>
            <a:ext cx="8064500" cy="49672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defRPr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1. Боголюбов Л.Н. Обществознание. Школьный словарь 10-11 класс.    </a:t>
            </a:r>
          </a:p>
          <a:p>
            <a:pPr marL="457200" indent="-457200">
              <a:defRPr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2. Боголюбов Л.Н. Обществознание учебник для учащихся 10 класса.</a:t>
            </a:r>
          </a:p>
          <a:p>
            <a:pPr marL="457200" indent="-457200">
              <a:defRPr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3. Отличник ЕГЭ. Обществознание. Решение трудных задач. Рутковская Е.Л.</a:t>
            </a:r>
          </a:p>
          <a:p>
            <a:pPr marL="514350" indent="-514350">
              <a:buFontTx/>
              <a:buAutoNum type="arabicPeriod"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Задание 24 </a:t>
            </a:r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382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/>
          <p:cNvSpPr>
            <a:spLocks noGrp="1"/>
          </p:cNvSpPr>
          <p:nvPr>
            <p:ph type="title"/>
          </p:nvPr>
        </p:nvSpPr>
        <p:spPr>
          <a:xfrm>
            <a:off x="228600" y="228601"/>
            <a:ext cx="8324850" cy="914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решения</a:t>
            </a:r>
            <a:b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ВАЖНО:</a:t>
            </a:r>
          </a:p>
        </p:txBody>
      </p:sp>
      <p:sp>
        <p:nvSpPr>
          <p:cNvPr id="89091" name="Объект 2"/>
          <p:cNvSpPr txBox="1">
            <a:spLocks/>
          </p:cNvSpPr>
          <p:nvPr/>
        </p:nvSpPr>
        <p:spPr bwMode="auto">
          <a:xfrm>
            <a:off x="228600" y="1143000"/>
            <a:ext cx="8763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000" dirty="0">
                <a:latin typeface="+mn-lt"/>
              </a:rPr>
              <a:t>Внимательно прочесть и понять смысл задания;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000" dirty="0">
                <a:latin typeface="+mn-lt"/>
              </a:rPr>
              <a:t>Б</a:t>
            </a:r>
            <a:r>
              <a:rPr lang="ru-RU" altLang="ru-RU" sz="2000" dirty="0" smtClean="0">
                <a:latin typeface="+mn-lt"/>
              </a:rPr>
              <a:t>ыть ориентированным </a:t>
            </a:r>
            <a:r>
              <a:rPr lang="ru-RU" altLang="ru-RU" sz="2000" dirty="0">
                <a:latin typeface="+mn-lt"/>
              </a:rPr>
              <a:t>на то, что при решении данных вопросов текст может служить только опорой, а не главным информационным </a:t>
            </a:r>
            <a:r>
              <a:rPr lang="ru-RU" altLang="ru-RU" sz="2000" dirty="0" smtClean="0">
                <a:latin typeface="+mn-lt"/>
              </a:rPr>
              <a:t>контентом;</a:t>
            </a:r>
            <a:endParaRPr lang="ru-RU" altLang="ru-RU" sz="2000" dirty="0"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000" dirty="0">
                <a:latin typeface="+mn-lt"/>
              </a:rPr>
              <a:t>П</a:t>
            </a:r>
            <a:r>
              <a:rPr lang="ru-RU" altLang="ru-RU" sz="2000" dirty="0" smtClean="0">
                <a:latin typeface="+mn-lt"/>
              </a:rPr>
              <a:t>онимать</a:t>
            </a:r>
            <a:r>
              <a:rPr lang="ru-RU" altLang="ru-RU" sz="2000" dirty="0">
                <a:latin typeface="+mn-lt"/>
              </a:rPr>
              <a:t>, что будет проверяться знание теории, </a:t>
            </a:r>
            <a:r>
              <a:rPr lang="ru-RU" altLang="ru-RU" sz="2000" dirty="0" smtClean="0">
                <a:latin typeface="+mn-lt"/>
              </a:rPr>
              <a:t>полученной </a:t>
            </a:r>
            <a:r>
              <a:rPr lang="ru-RU" altLang="ru-RU" sz="2000" dirty="0">
                <a:latin typeface="+mn-lt"/>
              </a:rPr>
              <a:t>при изучении курса </a:t>
            </a:r>
            <a:r>
              <a:rPr lang="ru-RU" altLang="ru-RU" sz="2000" dirty="0" smtClean="0">
                <a:latin typeface="+mn-lt"/>
              </a:rPr>
              <a:t>обществознания;</a:t>
            </a:r>
            <a:endParaRPr lang="ru-RU" altLang="ru-RU" sz="2000" dirty="0"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000" dirty="0">
                <a:latin typeface="+mn-lt"/>
              </a:rPr>
              <a:t>Необходимо выдержать четкую последовательность выполнения задания: если авторы требуют 3 объяснения, их должно быть 3-4, ни в коем случае не 2, и тем более не </a:t>
            </a:r>
            <a:r>
              <a:rPr lang="ru-RU" altLang="ru-RU" sz="2000" dirty="0" smtClean="0">
                <a:latin typeface="+mn-lt"/>
              </a:rPr>
              <a:t>1;</a:t>
            </a:r>
            <a:endParaRPr lang="ru-RU" altLang="ru-RU" sz="2000" dirty="0">
              <a:latin typeface="+mn-lt"/>
            </a:endParaRPr>
          </a:p>
        </p:txBody>
      </p:sp>
      <p:sp>
        <p:nvSpPr>
          <p:cNvPr id="89092" name="Объект 2"/>
          <p:cNvSpPr txBox="1">
            <a:spLocks/>
          </p:cNvSpPr>
          <p:nvPr/>
        </p:nvSpPr>
        <p:spPr bwMode="auto">
          <a:xfrm>
            <a:off x="228600" y="3836035"/>
            <a:ext cx="87630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000" dirty="0">
                <a:latin typeface="+mn-lt"/>
              </a:rPr>
              <a:t>Если задание требует «объяснения», то должны быть именно объяснения; уход в сторону от темы, «вода» совершенно недопустимы, т.к. за рассуждения общего характера более 0 баллов получить </a:t>
            </a:r>
            <a:r>
              <a:rPr lang="ru-RU" altLang="ru-RU" sz="2000" dirty="0" smtClean="0">
                <a:latin typeface="+mn-lt"/>
              </a:rPr>
              <a:t>невозможно;</a:t>
            </a:r>
            <a:endParaRPr lang="ru-RU" altLang="ru-RU" sz="2000" dirty="0"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000" dirty="0">
                <a:latin typeface="+mn-lt"/>
              </a:rPr>
              <a:t>Необходимо </a:t>
            </a:r>
            <a:r>
              <a:rPr lang="ru-RU" altLang="ru-RU" sz="2000" dirty="0" smtClean="0">
                <a:latin typeface="+mn-lt"/>
              </a:rPr>
              <a:t>вспомнить </a:t>
            </a:r>
            <a:r>
              <a:rPr lang="ru-RU" altLang="ru-RU" sz="2000" dirty="0">
                <a:latin typeface="+mn-lt"/>
              </a:rPr>
              <a:t>весь теоретический материал по данной </a:t>
            </a:r>
            <a:r>
              <a:rPr lang="ru-RU" altLang="ru-RU" sz="2000" dirty="0" smtClean="0">
                <a:latin typeface="+mn-lt"/>
              </a:rPr>
              <a:t>теме;</a:t>
            </a:r>
            <a:endParaRPr lang="ru-RU" altLang="ru-RU" sz="2000" dirty="0"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000" dirty="0">
                <a:latin typeface="+mn-lt"/>
              </a:rPr>
              <a:t>Проанализировать и выбрать наиболее верную позицию, касающуюся данного вопроса.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</TotalTime>
  <Words>5490</Words>
  <Application>Microsoft Office PowerPoint</Application>
  <PresentationFormat>Экран (4:3)</PresentationFormat>
  <Paragraphs>619</Paragraphs>
  <Slides>121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121</vt:i4>
      </vt:variant>
    </vt:vector>
  </HeadingPairs>
  <TitlesOfParts>
    <vt:vector size="122" baseType="lpstr">
      <vt:lpstr>Тема Office</vt:lpstr>
      <vt:lpstr>Слайд 1</vt:lpstr>
      <vt:lpstr>Алгоритм решения заданий ГИА по обществознанию 1 часть</vt:lpstr>
      <vt:lpstr>Слайд 3</vt:lpstr>
      <vt:lpstr>Слайд 4</vt:lpstr>
      <vt:lpstr>Слайд 5</vt:lpstr>
      <vt:lpstr>Слайд 6</vt:lpstr>
      <vt:lpstr>Задание 2. </vt:lpstr>
      <vt:lpstr>Слайд 8</vt:lpstr>
      <vt:lpstr>Слайд 9</vt:lpstr>
      <vt:lpstr>Слайд 10</vt:lpstr>
      <vt:lpstr>Задание 3. </vt:lpstr>
      <vt:lpstr>Слайд 12</vt:lpstr>
      <vt:lpstr>Слайд 13</vt:lpstr>
      <vt:lpstr>Слайд 14</vt:lpstr>
      <vt:lpstr>Задание 4.  </vt:lpstr>
      <vt:lpstr>Слайд 16</vt:lpstr>
      <vt:lpstr>Слайд 17</vt:lpstr>
      <vt:lpstr>Слайд 18</vt:lpstr>
      <vt:lpstr>Задание 5</vt:lpstr>
      <vt:lpstr>Слайд 20</vt:lpstr>
      <vt:lpstr>Алгоритм подготовки</vt:lpstr>
      <vt:lpstr>Методическое сопровождение</vt:lpstr>
      <vt:lpstr>Задание 6 </vt:lpstr>
      <vt:lpstr>Алгоритм решения</vt:lpstr>
      <vt:lpstr>Алгоритм подготовки</vt:lpstr>
      <vt:lpstr>Слайд 26</vt:lpstr>
      <vt:lpstr>Слайд 27</vt:lpstr>
      <vt:lpstr>Алгоритм решения</vt:lpstr>
      <vt:lpstr>Алгоритм подготовки</vt:lpstr>
      <vt:lpstr>Методическое сопровождение</vt:lpstr>
      <vt:lpstr>Слайд 31</vt:lpstr>
      <vt:lpstr>Алгоритм подготовки</vt:lpstr>
      <vt:lpstr>Алгоритм решения </vt:lpstr>
      <vt:lpstr>Слайд 34</vt:lpstr>
      <vt:lpstr>Слайд 35</vt:lpstr>
      <vt:lpstr>Слайд 36</vt:lpstr>
      <vt:lpstr>Слайд 37</vt:lpstr>
      <vt:lpstr>Задание 10 </vt:lpstr>
      <vt:lpstr>Слайд 39</vt:lpstr>
      <vt:lpstr>Слайд 40</vt:lpstr>
      <vt:lpstr>Слайд 41</vt:lpstr>
      <vt:lpstr>Задание 11</vt:lpstr>
      <vt:lpstr>Алгоритм решения:</vt:lpstr>
      <vt:lpstr>Алгоритм подготовки:</vt:lpstr>
      <vt:lpstr>Методическое сопровождение:</vt:lpstr>
      <vt:lpstr>Задание 12. </vt:lpstr>
      <vt:lpstr>Слайд 47</vt:lpstr>
      <vt:lpstr>Слайд 48</vt:lpstr>
      <vt:lpstr>Слайд 49</vt:lpstr>
      <vt:lpstr>Слайд 50</vt:lpstr>
      <vt:lpstr>Задание 13.</vt:lpstr>
      <vt:lpstr>Алгоритм выполнения</vt:lpstr>
      <vt:lpstr>Алгоритм подготовки</vt:lpstr>
      <vt:lpstr>Задание 14</vt:lpstr>
      <vt:lpstr>Алгоритм решения</vt:lpstr>
      <vt:lpstr>Алгоритм подготовки</vt:lpstr>
      <vt:lpstr>Методическое сопровождение</vt:lpstr>
      <vt:lpstr>Слайд 58</vt:lpstr>
      <vt:lpstr>Слайд 59</vt:lpstr>
      <vt:lpstr>       Алгоритм подготовки</vt:lpstr>
      <vt:lpstr>Методическое сопровождение</vt:lpstr>
      <vt:lpstr>Задание 16</vt:lpstr>
      <vt:lpstr>Алгоритм решения</vt:lpstr>
      <vt:lpstr>Алгоритм подготовки</vt:lpstr>
      <vt:lpstr>Методическое сопровождение</vt:lpstr>
      <vt:lpstr>Задание 17</vt:lpstr>
      <vt:lpstr>Алгоритм решения</vt:lpstr>
      <vt:lpstr>Алгоритм подготовки</vt:lpstr>
      <vt:lpstr>Методическое сопровождение </vt:lpstr>
      <vt:lpstr>Задание 18 </vt:lpstr>
      <vt:lpstr>Алгоритм решения</vt:lpstr>
      <vt:lpstr>Алгоритм подготовки</vt:lpstr>
      <vt:lpstr>Методическое сопровождение</vt:lpstr>
      <vt:lpstr>Задание 19 </vt:lpstr>
      <vt:lpstr>Алгоритм решения</vt:lpstr>
      <vt:lpstr>Алгоритм подготовки</vt:lpstr>
      <vt:lpstr>Методическое сопровождение</vt:lpstr>
      <vt:lpstr>Слайд 78</vt:lpstr>
      <vt:lpstr>Алгоритм подготовки</vt:lpstr>
      <vt:lpstr>Алгоритм выполнения задания 20  </vt:lpstr>
      <vt:lpstr>Методическое сопровождение</vt:lpstr>
      <vt:lpstr>Алгоритм решения заданий ГИА по обществознанию 2 часть</vt:lpstr>
      <vt:lpstr>Слайд 83</vt:lpstr>
      <vt:lpstr>Слайд 84</vt:lpstr>
      <vt:lpstr>Слайд 85</vt:lpstr>
      <vt:lpstr>Слайд 86</vt:lpstr>
      <vt:lpstr>Алгоритм решения</vt:lpstr>
      <vt:lpstr>Алгоритм подготовки</vt:lpstr>
      <vt:lpstr>Методическое сопровождение</vt:lpstr>
      <vt:lpstr>Задание 22. </vt:lpstr>
      <vt:lpstr>Алгоритм решения</vt:lpstr>
      <vt:lpstr>Алгоритм подготовки</vt:lpstr>
      <vt:lpstr>Методическое сопровождение</vt:lpstr>
      <vt:lpstr>Задание 23.</vt:lpstr>
      <vt:lpstr>Алгоритм решения</vt:lpstr>
      <vt:lpstr>Алгоритм подготовки</vt:lpstr>
      <vt:lpstr>Методическое сопровождение</vt:lpstr>
      <vt:lpstr>Задание 24 </vt:lpstr>
      <vt:lpstr>Алгоритм решения ВАЖНО:</vt:lpstr>
      <vt:lpstr>Алгоритм подготовки</vt:lpstr>
      <vt:lpstr>Методическое сопровождение</vt:lpstr>
      <vt:lpstr>Задание 25 </vt:lpstr>
      <vt:lpstr>Алгоритм решения</vt:lpstr>
      <vt:lpstr>Алгоритм подготовки</vt:lpstr>
      <vt:lpstr>Методическое сопровождение</vt:lpstr>
      <vt:lpstr>                   </vt:lpstr>
      <vt:lpstr>Алгоритм решения</vt:lpstr>
      <vt:lpstr>Алгоритм подготовки</vt:lpstr>
      <vt:lpstr>Слайд 109</vt:lpstr>
      <vt:lpstr>Задание 27 </vt:lpstr>
      <vt:lpstr>Алгоритм решения</vt:lpstr>
      <vt:lpstr>Задание 28. </vt:lpstr>
      <vt:lpstr>Алгоритм решения</vt:lpstr>
      <vt:lpstr>Алгоритм написания</vt:lpstr>
      <vt:lpstr>Алгоритм подготовки</vt:lpstr>
      <vt:lpstr>Методическое сопровождение</vt:lpstr>
      <vt:lpstr>Задание №29</vt:lpstr>
      <vt:lpstr>Таблица структурных элементов мини-сочинения</vt:lpstr>
      <vt:lpstr>Алгоритм решения</vt:lpstr>
      <vt:lpstr>Алгоритм выполнения</vt:lpstr>
      <vt:lpstr>Методическое обеспечение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Елена А. Петрова</dc:creator>
  <cp:lastModifiedBy>petrova_e_a</cp:lastModifiedBy>
  <cp:revision>126</cp:revision>
  <cp:lastPrinted>1601-01-01T00:00:00Z</cp:lastPrinted>
  <dcterms:created xsi:type="dcterms:W3CDTF">1601-01-01T00:00:00Z</dcterms:created>
  <dcterms:modified xsi:type="dcterms:W3CDTF">2016-12-15T10:31:16Z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