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sldIdLst>
    <p:sldId id="310" r:id="rId2"/>
    <p:sldId id="256" r:id="rId3"/>
    <p:sldId id="316" r:id="rId4"/>
    <p:sldId id="317" r:id="rId5"/>
    <p:sldId id="348" r:id="rId6"/>
    <p:sldId id="319" r:id="rId7"/>
    <p:sldId id="313" r:id="rId8"/>
    <p:sldId id="263" r:id="rId9"/>
    <p:sldId id="329" r:id="rId10"/>
    <p:sldId id="323" r:id="rId11"/>
    <p:sldId id="324" r:id="rId12"/>
    <p:sldId id="335" r:id="rId13"/>
    <p:sldId id="338" r:id="rId14"/>
    <p:sldId id="336" r:id="rId15"/>
    <p:sldId id="349" r:id="rId16"/>
    <p:sldId id="346" r:id="rId17"/>
    <p:sldId id="345" r:id="rId18"/>
    <p:sldId id="344" r:id="rId19"/>
  </p:sldIdLst>
  <p:sldSz cx="9144000" cy="6858000" type="screen4x3"/>
  <p:notesSz cx="6808788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 Black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 Black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 Black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 Black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 Black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53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000000"/>
    <a:srgbClr val="FF0000"/>
    <a:srgbClr val="0000FF"/>
    <a:srgbClr val="00808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33" autoAdjust="0"/>
    <p:restoredTop sz="94660"/>
  </p:normalViewPr>
  <p:slideViewPr>
    <p:cSldViewPr>
      <p:cViewPr>
        <p:scale>
          <a:sx n="73" d="100"/>
          <a:sy n="73" d="100"/>
        </p:scale>
        <p:origin x="-990" y="-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118280353844747E-2"/>
          <c:y val="0.32080704995353032"/>
          <c:w val="0.80457020997375328"/>
          <c:h val="0.45747681539807633"/>
        </c:manualLayout>
      </c:layout>
      <c:scatterChart>
        <c:scatterStyle val="line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xVal>
            <c:numRef>
              <c:f>Лист1!$A$2:$A$21</c:f>
              <c:numCache>
                <c:formatCode>General</c:formatCode>
                <c:ptCount val="20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22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xVal>
          <c:yVal>
            <c:numRef>
              <c:f>Лист1!$B$2:$B$21</c:f>
              <c:numCache>
                <c:formatCode>General</c:formatCode>
                <c:ptCount val="20"/>
                <c:pt idx="0">
                  <c:v>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5810816"/>
        <c:axId val="155906048"/>
      </c:scatterChart>
      <c:valAx>
        <c:axId val="155810816"/>
        <c:scaling>
          <c:orientation val="minMax"/>
          <c:max val="31"/>
          <c:min val="0"/>
        </c:scaling>
        <c:delete val="1"/>
        <c:axPos val="b"/>
        <c:majorGridlines/>
        <c:minorGridlines/>
        <c:numFmt formatCode="General" sourceLinked="1"/>
        <c:majorTickMark val="out"/>
        <c:minorTickMark val="none"/>
        <c:tickLblPos val="none"/>
        <c:crossAx val="155906048"/>
        <c:crosses val="autoZero"/>
        <c:crossBetween val="midCat"/>
        <c:majorUnit val="2"/>
        <c:minorUnit val="1"/>
      </c:valAx>
      <c:valAx>
        <c:axId val="155906048"/>
        <c:scaling>
          <c:orientation val="minMax"/>
        </c:scaling>
        <c:delete val="1"/>
        <c:axPos val="l"/>
        <c:majorGridlines/>
        <c:minorGridlines/>
        <c:numFmt formatCode="General" sourceLinked="1"/>
        <c:majorTickMark val="out"/>
        <c:minorTickMark val="none"/>
        <c:tickLblPos val="none"/>
        <c:crossAx val="155810816"/>
        <c:crosses val="autoZero"/>
        <c:crossBetween val="midCat"/>
        <c:majorUnit val="2"/>
        <c:minorUnit val="1"/>
      </c:valAx>
      <c:spPr>
        <a:noFill/>
        <a:ln w="25400">
          <a:noFill/>
        </a:ln>
      </c:spPr>
    </c:plotArea>
    <c:plotVisOnly val="1"/>
    <c:dispBlanksAs val="span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118280353844733E-2"/>
          <c:y val="0.32080704995353032"/>
          <c:w val="0.80457020997375328"/>
          <c:h val="0.45747681539807677"/>
        </c:manualLayout>
      </c:layout>
      <c:scatterChart>
        <c:scatterStyle val="line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xVal>
            <c:numRef>
              <c:f>Лист1!$A$2:$A$21</c:f>
              <c:numCache>
                <c:formatCode>General</c:formatCode>
                <c:ptCount val="20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22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xVal>
          <c:yVal>
            <c:numRef>
              <c:f>Лист1!$B$2:$B$21</c:f>
              <c:numCache>
                <c:formatCode>General</c:formatCode>
                <c:ptCount val="20"/>
                <c:pt idx="0">
                  <c:v>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6802560"/>
        <c:axId val="336804480"/>
      </c:scatterChart>
      <c:valAx>
        <c:axId val="336802560"/>
        <c:scaling>
          <c:orientation val="minMax"/>
          <c:max val="31"/>
          <c:min val="0"/>
        </c:scaling>
        <c:delete val="1"/>
        <c:axPos val="b"/>
        <c:majorGridlines/>
        <c:minorGridlines/>
        <c:numFmt formatCode="General" sourceLinked="1"/>
        <c:majorTickMark val="out"/>
        <c:minorTickMark val="none"/>
        <c:tickLblPos val="none"/>
        <c:crossAx val="336804480"/>
        <c:crosses val="autoZero"/>
        <c:crossBetween val="midCat"/>
        <c:majorUnit val="2"/>
        <c:minorUnit val="1"/>
      </c:valAx>
      <c:valAx>
        <c:axId val="336804480"/>
        <c:scaling>
          <c:orientation val="minMax"/>
        </c:scaling>
        <c:delete val="1"/>
        <c:axPos val="l"/>
        <c:majorGridlines/>
        <c:minorGridlines/>
        <c:numFmt formatCode="General" sourceLinked="1"/>
        <c:majorTickMark val="out"/>
        <c:minorTickMark val="none"/>
        <c:tickLblPos val="none"/>
        <c:crossAx val="336802560"/>
        <c:crosses val="autoZero"/>
        <c:crossBetween val="midCat"/>
        <c:majorUnit val="2"/>
        <c:minorUnit val="1"/>
      </c:valAx>
      <c:spPr>
        <a:noFill/>
        <a:ln w="25400">
          <a:noFill/>
        </a:ln>
      </c:spPr>
    </c:plotArea>
    <c:plotVisOnly val="1"/>
    <c:dispBlanksAs val="span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0.68249</cdr:x>
      <cdr:y>0.48947</cdr:y>
    </cdr:from>
    <cdr:to>
      <cdr:x>0.90999</cdr:x>
      <cdr:y>0.70158</cdr:y>
    </cdr:to>
    <cdr:sp macro="" textlink="">
      <cdr:nvSpPr>
        <cdr:cNvPr id="34" name="Прямоугольник 33"/>
        <cdr:cNvSpPr/>
      </cdr:nvSpPr>
      <cdr:spPr>
        <a:xfrm xmlns:a="http://schemas.openxmlformats.org/drawingml/2006/main">
          <a:off x="5616624" y="2160240"/>
          <a:ext cx="1872208" cy="936104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solidFill>
            <a:srgbClr val="4F81BD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rgbClr val="C0504D">
                <a:shade val="75000"/>
              </a:srgbClr>
            </a:contourClr>
          </a:sp3d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dirty="0" smtClean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С.Верхний-Юрт</a:t>
          </a:r>
        </a:p>
        <a:p xmlns:a="http://schemas.openxmlformats.org/drawingml/2006/main">
          <a:pPr algn="ctr"/>
          <a:r>
            <a:rPr lang="ru-RU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22-00(+10С)</a:t>
          </a:r>
          <a:endParaRPr lang="ru-RU" dirty="0">
            <a:ln w="11430"/>
            <a:solidFill>
              <a:sysClr val="windowText" lastClr="0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0.52499</cdr:x>
      <cdr:y>0.48947</cdr:y>
    </cdr:from>
    <cdr:to>
      <cdr:x>0.68249</cdr:x>
      <cdr:y>0.70158</cdr:y>
    </cdr:to>
    <cdr:sp macro="" textlink="">
      <cdr:nvSpPr>
        <cdr:cNvPr id="33" name="Прямоугольник 32"/>
        <cdr:cNvSpPr/>
      </cdr:nvSpPr>
      <cdr:spPr>
        <a:xfrm xmlns:a="http://schemas.openxmlformats.org/drawingml/2006/main">
          <a:off x="4320480" y="2160240"/>
          <a:ext cx="1296144" cy="936104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solidFill>
            <a:srgbClr val="4F81BD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rgbClr val="C0504D">
                <a:shade val="75000"/>
              </a:srgbClr>
            </a:contourClr>
          </a:sp3d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КСМ</a:t>
          </a:r>
        </a:p>
        <a:p xmlns:a="http://schemas.openxmlformats.org/drawingml/2006/main">
          <a:pPr algn="ctr"/>
          <a:r>
            <a:rPr lang="ru-RU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22-</a:t>
          </a:r>
          <a:r>
            <a:rPr lang="ru-RU" dirty="0" smtClean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00</a:t>
          </a:r>
        </a:p>
        <a:p xmlns:a="http://schemas.openxmlformats.org/drawingml/2006/main">
          <a:pPr algn="ctr"/>
          <a:r>
            <a:rPr lang="ru-RU" dirty="0" smtClean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(+10С)</a:t>
          </a:r>
          <a:endParaRPr lang="ru-RU" dirty="0">
            <a:ln w="11430"/>
            <a:solidFill>
              <a:sysClr val="windowText" lastClr="0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0.27125</cdr:x>
      <cdr:y>0.48947</cdr:y>
    </cdr:from>
    <cdr:to>
      <cdr:x>0.52499</cdr:x>
      <cdr:y>0.70158</cdr:y>
    </cdr:to>
    <cdr:sp macro="" textlink="">
      <cdr:nvSpPr>
        <cdr:cNvPr id="32" name="Прямоугольник 31"/>
        <cdr:cNvSpPr/>
      </cdr:nvSpPr>
      <cdr:spPr>
        <a:xfrm xmlns:a="http://schemas.openxmlformats.org/drawingml/2006/main">
          <a:off x="2232248" y="2160240"/>
          <a:ext cx="2088232" cy="936104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solidFill>
            <a:srgbClr val="4F81BD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rgbClr val="C0504D">
                <a:shade val="75000"/>
              </a:srgbClr>
            </a:contourClr>
          </a:sp3d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С.Барановка</a:t>
          </a:r>
        </a:p>
        <a:p xmlns:a="http://schemas.openxmlformats.org/drawingml/2006/main">
          <a:pPr algn="ctr"/>
          <a:r>
            <a:rPr lang="ru-RU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22</a:t>
          </a:r>
          <a:r>
            <a:rPr lang="ru-RU" dirty="0" smtClean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-00 (+12С)</a:t>
          </a:r>
          <a:endParaRPr lang="ru-RU" dirty="0">
            <a:ln w="11430"/>
            <a:solidFill>
              <a:sysClr val="windowText" lastClr="0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0.04918</cdr:x>
      <cdr:y>0</cdr:y>
    </cdr:from>
    <cdr:to>
      <cdr:x>0.06654</cdr:x>
      <cdr:y>1</cdr:y>
    </cdr:to>
    <cdr:sp macro="" textlink="">
      <cdr:nvSpPr>
        <cdr:cNvPr id="3" name="Стрелка вниз 2"/>
        <cdr:cNvSpPr/>
      </cdr:nvSpPr>
      <cdr:spPr>
        <a:xfrm xmlns:a="http://schemas.openxmlformats.org/drawingml/2006/main">
          <a:off x="428628" y="142876"/>
          <a:ext cx="151311" cy="4525963"/>
        </a:xfrm>
        <a:prstGeom xmlns:a="http://schemas.openxmlformats.org/drawingml/2006/main" prst="downArrow">
          <a:avLst/>
        </a:prstGeom>
        <a:solidFill xmlns:a="http://schemas.openxmlformats.org/drawingml/2006/main">
          <a:srgbClr val="4F81BD"/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0.06125</cdr:x>
      <cdr:y>0.04895</cdr:y>
    </cdr:from>
    <cdr:to>
      <cdr:x>0.27125</cdr:x>
      <cdr:y>0.31877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504056" y="216024"/>
          <a:ext cx="1728192" cy="1190843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rgbClr val="C0504D">
                <a:shade val="75000"/>
              </a:srgbClr>
            </a:contourClr>
          </a:sp3d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100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Сочи центр</a:t>
          </a:r>
        </a:p>
        <a:p xmlns:a="http://schemas.openxmlformats.org/drawingml/2006/main">
          <a:pPr algn="ctr"/>
          <a:r>
            <a:rPr lang="ru-RU" sz="1100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15-00 (+20С)</a:t>
          </a:r>
          <a:endParaRPr lang="ru-RU" sz="1100" dirty="0">
            <a:ln w="11430"/>
            <a:solidFill>
              <a:schemeClr val="tx1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0.14875</cdr:x>
      <cdr:y>0.54898</cdr:y>
    </cdr:from>
    <cdr:to>
      <cdr:x>0.17334</cdr:x>
      <cdr:y>0.61212</cdr:y>
    </cdr:to>
    <cdr:sp macro="" textlink="">
      <cdr:nvSpPr>
        <cdr:cNvPr id="9" name="5-конечная звезда 8"/>
        <cdr:cNvSpPr/>
      </cdr:nvSpPr>
      <cdr:spPr>
        <a:xfrm xmlns:a="http://schemas.openxmlformats.org/drawingml/2006/main">
          <a:off x="1224136" y="2304256"/>
          <a:ext cx="202366" cy="265022"/>
        </a:xfrm>
        <a:prstGeom xmlns:a="http://schemas.openxmlformats.org/drawingml/2006/main" prst="star5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0.20125</cdr:x>
      <cdr:y>0.58737</cdr:y>
    </cdr:from>
    <cdr:to>
      <cdr:x>0.22584</cdr:x>
      <cdr:y>0.65051</cdr:y>
    </cdr:to>
    <cdr:sp macro="" textlink="">
      <cdr:nvSpPr>
        <cdr:cNvPr id="12" name="5-конечная звезда 11"/>
        <cdr:cNvSpPr/>
      </cdr:nvSpPr>
      <cdr:spPr>
        <a:xfrm xmlns:a="http://schemas.openxmlformats.org/drawingml/2006/main">
          <a:off x="1656184" y="2592288"/>
          <a:ext cx="202366" cy="278661"/>
        </a:xfrm>
        <a:prstGeom xmlns:a="http://schemas.openxmlformats.org/drawingml/2006/main" prst="star5">
          <a:avLst/>
        </a:prstGeom>
        <a:solidFill xmlns:a="http://schemas.openxmlformats.org/drawingml/2006/main">
          <a:srgbClr val="4F81BD"/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0.27125</cdr:x>
      <cdr:y>0.05147</cdr:y>
    </cdr:from>
    <cdr:to>
      <cdr:x>0.52499</cdr:x>
      <cdr:y>0.32047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2232248" y="216024"/>
          <a:ext cx="2088232" cy="1129118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solidFill>
            <a:srgbClr val="4F81BD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rgbClr val="C0504D">
                <a:shade val="75000"/>
              </a:srgbClr>
            </a:contourClr>
          </a:sp3d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С.Барановка</a:t>
          </a:r>
        </a:p>
        <a:p xmlns:a="http://schemas.openxmlformats.org/drawingml/2006/main">
          <a:pPr algn="ctr"/>
          <a:r>
            <a:rPr lang="ru-RU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15</a:t>
          </a:r>
          <a:r>
            <a:rPr lang="ru-RU" dirty="0" smtClean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-00 (+18С)</a:t>
          </a:r>
          <a:endParaRPr lang="ru-RU" dirty="0">
            <a:ln w="11430"/>
            <a:solidFill>
              <a:sysClr val="windowText" lastClr="0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0.06125</cdr:x>
      <cdr:y>0.45684</cdr:y>
    </cdr:from>
    <cdr:to>
      <cdr:x>0.27125</cdr:x>
      <cdr:y>0.69522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504056" y="2016224"/>
          <a:ext cx="1728192" cy="1052066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solidFill>
            <a:srgbClr val="4F81BD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rgbClr val="C0504D">
                <a:shade val="75000"/>
              </a:srgbClr>
            </a:contourClr>
          </a:sp3d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Сочи центр</a:t>
          </a:r>
        </a:p>
        <a:p xmlns:a="http://schemas.openxmlformats.org/drawingml/2006/main">
          <a:pPr algn="ctr"/>
          <a:r>
            <a:rPr lang="ru-RU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22-00 (+11С)</a:t>
          </a:r>
          <a:endParaRPr lang="ru-RU" dirty="0">
            <a:ln w="11430"/>
            <a:solidFill>
              <a:schemeClr val="tx1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0.68249</cdr:x>
      <cdr:y>0.04895</cdr:y>
    </cdr:from>
    <cdr:to>
      <cdr:x>0.90999</cdr:x>
      <cdr:y>0.31795</cdr:y>
    </cdr:to>
    <cdr:sp macro="" textlink="">
      <cdr:nvSpPr>
        <cdr:cNvPr id="14" name="Прямоугольник 13"/>
        <cdr:cNvSpPr/>
      </cdr:nvSpPr>
      <cdr:spPr>
        <a:xfrm xmlns:a="http://schemas.openxmlformats.org/drawingml/2006/main">
          <a:off x="5616624" y="216024"/>
          <a:ext cx="1872208" cy="1187230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solidFill>
            <a:srgbClr val="4F81BD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rgbClr val="C0504D">
                <a:shade val="75000"/>
              </a:srgbClr>
            </a:contourClr>
          </a:sp3d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dirty="0" smtClean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С.Верхний-Юрт</a:t>
          </a:r>
        </a:p>
        <a:p xmlns:a="http://schemas.openxmlformats.org/drawingml/2006/main">
          <a:pPr algn="ctr"/>
          <a:r>
            <a:rPr lang="ru-RU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15-00(+16С)</a:t>
          </a:r>
          <a:endParaRPr lang="ru-RU" dirty="0">
            <a:ln w="11430"/>
            <a:solidFill>
              <a:sysClr val="windowText" lastClr="0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0.52499</cdr:x>
      <cdr:y>0.05147</cdr:y>
    </cdr:from>
    <cdr:to>
      <cdr:x>0.68249</cdr:x>
      <cdr:y>0.32047</cdr:y>
    </cdr:to>
    <cdr:sp macro="" textlink="">
      <cdr:nvSpPr>
        <cdr:cNvPr id="15" name="Прямоугольник 14"/>
        <cdr:cNvSpPr/>
      </cdr:nvSpPr>
      <cdr:spPr>
        <a:xfrm xmlns:a="http://schemas.openxmlformats.org/drawingml/2006/main">
          <a:off x="4320480" y="216024"/>
          <a:ext cx="1296144" cy="1129118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solidFill>
            <a:srgbClr val="4F81BD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rgbClr val="C0504D">
                <a:shade val="75000"/>
              </a:srgbClr>
            </a:contourClr>
          </a:sp3d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КСМ</a:t>
          </a:r>
        </a:p>
        <a:p xmlns:a="http://schemas.openxmlformats.org/drawingml/2006/main">
          <a:pPr algn="ctr"/>
          <a:r>
            <a:rPr lang="ru-RU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15-</a:t>
          </a:r>
          <a:r>
            <a:rPr lang="ru-RU" dirty="0" smtClean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00</a:t>
          </a:r>
        </a:p>
        <a:p xmlns:a="http://schemas.openxmlformats.org/drawingml/2006/main">
          <a:pPr algn="ctr"/>
          <a:r>
            <a:rPr lang="ru-RU" dirty="0" smtClean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(+16С)</a:t>
          </a:r>
          <a:endParaRPr lang="ru-RU" dirty="0">
            <a:ln w="11430"/>
            <a:solidFill>
              <a:sysClr val="windowText" lastClr="0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0.27125</cdr:x>
      <cdr:y>0.32596</cdr:y>
    </cdr:from>
    <cdr:to>
      <cdr:x>0.52499</cdr:x>
      <cdr:y>0.49751</cdr:y>
    </cdr:to>
    <cdr:sp macro="" textlink="">
      <cdr:nvSpPr>
        <cdr:cNvPr id="22" name="Прямоугольник 21"/>
        <cdr:cNvSpPr/>
      </cdr:nvSpPr>
      <cdr:spPr>
        <a:xfrm xmlns:a="http://schemas.openxmlformats.org/drawingml/2006/main">
          <a:off x="2232248" y="1438566"/>
          <a:ext cx="2088232" cy="757140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solidFill>
            <a:srgbClr val="4F81BD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rgbClr val="C0504D">
                <a:shade val="75000"/>
              </a:srgbClr>
            </a:contourClr>
          </a:sp3d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6600" dirty="0" smtClean="0"/>
            <a:t>  </a:t>
          </a:r>
          <a:endParaRPr lang="ru-RU" sz="6600" b="1" dirty="0">
            <a:ln w="11430"/>
            <a:solidFill>
              <a:sysClr val="windowText" lastClr="0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0.52499</cdr:x>
      <cdr:y>0.32596</cdr:y>
    </cdr:from>
    <cdr:to>
      <cdr:x>0.68249</cdr:x>
      <cdr:y>0.49751</cdr:y>
    </cdr:to>
    <cdr:sp macro="" textlink="">
      <cdr:nvSpPr>
        <cdr:cNvPr id="24" name="Прямоугольник 23"/>
        <cdr:cNvSpPr/>
      </cdr:nvSpPr>
      <cdr:spPr>
        <a:xfrm xmlns:a="http://schemas.openxmlformats.org/drawingml/2006/main">
          <a:off x="4320480" y="1438566"/>
          <a:ext cx="1296144" cy="757140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solidFill>
            <a:srgbClr val="4F81BD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rgbClr val="C0504D">
                <a:shade val="75000"/>
              </a:srgbClr>
            </a:contourClr>
          </a:sp3d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6600" dirty="0" smtClean="0"/>
            <a:t>  </a:t>
          </a:r>
          <a:endParaRPr lang="ru-RU" sz="6600" b="1" dirty="0">
            <a:ln w="11430"/>
            <a:solidFill>
              <a:sysClr val="windowText" lastClr="0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0.68249</cdr:x>
      <cdr:y>0.32596</cdr:y>
    </cdr:from>
    <cdr:to>
      <cdr:x>0.90999</cdr:x>
      <cdr:y>0.49751</cdr:y>
    </cdr:to>
    <cdr:sp macro="" textlink="">
      <cdr:nvSpPr>
        <cdr:cNvPr id="25" name="Прямоугольник 24"/>
        <cdr:cNvSpPr/>
      </cdr:nvSpPr>
      <cdr:spPr>
        <a:xfrm xmlns:a="http://schemas.openxmlformats.org/drawingml/2006/main">
          <a:off x="5616624" y="1368152"/>
          <a:ext cx="1872208" cy="720080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solidFill>
            <a:srgbClr val="4F81BD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rgbClr val="C0504D">
                <a:shade val="75000"/>
              </a:srgbClr>
            </a:contourClr>
          </a:sp3d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6600" dirty="0" smtClean="0"/>
            <a:t>  </a:t>
          </a:r>
          <a:endParaRPr lang="ru-RU" sz="6600" b="1" dirty="0">
            <a:ln w="11430"/>
            <a:solidFill>
              <a:sysClr val="windowText" lastClr="0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0.06125</cdr:x>
      <cdr:y>0.32596</cdr:y>
    </cdr:from>
    <cdr:to>
      <cdr:x>0.27125</cdr:x>
      <cdr:y>0.49751</cdr:y>
    </cdr:to>
    <cdr:sp macro="" textlink="">
      <cdr:nvSpPr>
        <cdr:cNvPr id="26" name="Прямоугольник 25"/>
        <cdr:cNvSpPr/>
      </cdr:nvSpPr>
      <cdr:spPr>
        <a:xfrm xmlns:a="http://schemas.openxmlformats.org/drawingml/2006/main">
          <a:off x="504056" y="1368152"/>
          <a:ext cx="1728192" cy="720080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solidFill>
            <a:srgbClr val="4F81BD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rgbClr val="C0504D">
                <a:shade val="75000"/>
              </a:srgbClr>
            </a:contourClr>
          </a:sp3d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6600" smtClean="0"/>
            <a:t>  </a:t>
          </a:r>
          <a:endParaRPr lang="ru-RU" sz="6600" b="1" dirty="0">
            <a:ln w="11430"/>
            <a:solidFill>
              <a:sysClr val="windowText" lastClr="0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0.06125</cdr:x>
      <cdr:y>0.70158</cdr:y>
    </cdr:from>
    <cdr:to>
      <cdr:x>0.27125</cdr:x>
      <cdr:y>0.91369</cdr:y>
    </cdr:to>
    <cdr:sp macro="" textlink="">
      <cdr:nvSpPr>
        <cdr:cNvPr id="27" name="Прямоугольник 26"/>
        <cdr:cNvSpPr/>
      </cdr:nvSpPr>
      <cdr:spPr>
        <a:xfrm xmlns:a="http://schemas.openxmlformats.org/drawingml/2006/main">
          <a:off x="504056" y="3096344"/>
          <a:ext cx="1728192" cy="936104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solidFill>
            <a:srgbClr val="4F81BD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rgbClr val="C0504D">
                <a:shade val="75000"/>
              </a:srgbClr>
            </a:contourClr>
          </a:sp3d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 sz="3200" dirty="0">
            <a:ln w="11430"/>
            <a:solidFill>
              <a:schemeClr val="tx1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0.52499</cdr:x>
      <cdr:y>0.70158</cdr:y>
    </cdr:from>
    <cdr:to>
      <cdr:x>0.68249</cdr:x>
      <cdr:y>0.91369</cdr:y>
    </cdr:to>
    <cdr:sp macro="" textlink="">
      <cdr:nvSpPr>
        <cdr:cNvPr id="28" name="Прямоугольник 27"/>
        <cdr:cNvSpPr/>
      </cdr:nvSpPr>
      <cdr:spPr>
        <a:xfrm xmlns:a="http://schemas.openxmlformats.org/drawingml/2006/main">
          <a:off x="4320480" y="3096344"/>
          <a:ext cx="1296144" cy="936104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solidFill>
            <a:srgbClr val="4F81BD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rgbClr val="C0504D">
                <a:shade val="75000"/>
              </a:srgbClr>
            </a:contourClr>
          </a:sp3d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6600" dirty="0" smtClean="0"/>
            <a:t>  </a:t>
          </a:r>
          <a:endParaRPr lang="ru-RU" sz="6600" b="1" dirty="0">
            <a:ln w="11430"/>
            <a:solidFill>
              <a:sysClr val="windowText" lastClr="0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0.27125</cdr:x>
      <cdr:y>0.70158</cdr:y>
    </cdr:from>
    <cdr:to>
      <cdr:x>0.52499</cdr:x>
      <cdr:y>0.91369</cdr:y>
    </cdr:to>
    <cdr:sp macro="" textlink="">
      <cdr:nvSpPr>
        <cdr:cNvPr id="29" name="Прямоугольник 28"/>
        <cdr:cNvSpPr/>
      </cdr:nvSpPr>
      <cdr:spPr>
        <a:xfrm xmlns:a="http://schemas.openxmlformats.org/drawingml/2006/main">
          <a:off x="2232248" y="3096344"/>
          <a:ext cx="2088232" cy="936104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solidFill>
            <a:srgbClr val="4F81BD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rgbClr val="C0504D">
                <a:shade val="75000"/>
              </a:srgbClr>
            </a:contourClr>
          </a:sp3d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6600" dirty="0" smtClean="0"/>
            <a:t>  </a:t>
          </a:r>
          <a:endParaRPr lang="ru-RU" sz="6600" b="1" dirty="0">
            <a:ln w="11430"/>
            <a:solidFill>
              <a:sysClr val="windowText" lastClr="0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0.68249</cdr:x>
      <cdr:y>0.70158</cdr:y>
    </cdr:from>
    <cdr:to>
      <cdr:x>0.90999</cdr:x>
      <cdr:y>0.91369</cdr:y>
    </cdr:to>
    <cdr:sp macro="" textlink="">
      <cdr:nvSpPr>
        <cdr:cNvPr id="30" name="Прямоугольник 29"/>
        <cdr:cNvSpPr/>
      </cdr:nvSpPr>
      <cdr:spPr>
        <a:xfrm xmlns:a="http://schemas.openxmlformats.org/drawingml/2006/main">
          <a:off x="5616624" y="3096344"/>
          <a:ext cx="1872208" cy="936104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solidFill>
            <a:srgbClr val="4F81BD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rgbClr val="C0504D">
                <a:shade val="75000"/>
              </a:srgbClr>
            </a:contourClr>
          </a:sp3d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6600" dirty="0" smtClean="0"/>
            <a:t>  </a:t>
          </a:r>
          <a:endParaRPr lang="ru-RU" sz="6600" b="1" dirty="0">
            <a:ln w="11430"/>
            <a:solidFill>
              <a:sysClr val="windowText" lastClr="0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0.47062</cdr:x>
      <cdr:y>0.40924</cdr:y>
    </cdr:from>
    <cdr:to>
      <cdr:x>0.49826</cdr:x>
      <cdr:y>0.45635</cdr:y>
    </cdr:to>
    <cdr:sp macro="" textlink="">
      <cdr:nvSpPr>
        <cdr:cNvPr id="39" name="Капля 38"/>
        <cdr:cNvSpPr/>
      </cdr:nvSpPr>
      <cdr:spPr>
        <a:xfrm xmlns:a="http://schemas.openxmlformats.org/drawingml/2006/main" rot="17145203">
          <a:off x="2021792" y="1249201"/>
          <a:ext cx="142474" cy="119415"/>
        </a:xfrm>
        <a:prstGeom xmlns:a="http://schemas.openxmlformats.org/drawingml/2006/main" prst="teardrop">
          <a:avLst>
            <a:gd name="adj" fmla="val 200000"/>
          </a:avLst>
        </a:prstGeom>
        <a:solidFill xmlns:a="http://schemas.openxmlformats.org/drawingml/2006/main">
          <a:srgbClr val="4F81BD"/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0.70866</cdr:x>
      <cdr:y>0.70604</cdr:y>
    </cdr:from>
    <cdr:to>
      <cdr:x>0.82084</cdr:x>
      <cdr:y>0.82202</cdr:y>
    </cdr:to>
    <cdr:sp macro="" textlink="">
      <cdr:nvSpPr>
        <cdr:cNvPr id="40" name="Облако 39"/>
        <cdr:cNvSpPr/>
      </cdr:nvSpPr>
      <cdr:spPr>
        <a:xfrm xmlns:a="http://schemas.openxmlformats.org/drawingml/2006/main" rot="20608952">
          <a:off x="3214837" y="2440336"/>
          <a:ext cx="508905" cy="400871"/>
        </a:xfrm>
        <a:prstGeom xmlns:a="http://schemas.openxmlformats.org/drawingml/2006/main" prst="cloud">
          <a:avLst/>
        </a:prstGeom>
        <a:solidFill xmlns:a="http://schemas.openxmlformats.org/drawingml/2006/main">
          <a:srgbClr val="4F81BD"/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0.15166</cdr:x>
      <cdr:y>0.85453</cdr:y>
    </cdr:from>
    <cdr:to>
      <cdr:x>0.1793</cdr:x>
      <cdr:y>0.90164</cdr:y>
    </cdr:to>
    <cdr:sp macro="" textlink="">
      <cdr:nvSpPr>
        <cdr:cNvPr id="41" name="Капля 40"/>
        <cdr:cNvSpPr/>
      </cdr:nvSpPr>
      <cdr:spPr>
        <a:xfrm xmlns:a="http://schemas.openxmlformats.org/drawingml/2006/main" rot="17145203">
          <a:off x="1257862" y="3761613"/>
          <a:ext cx="207910" cy="227460"/>
        </a:xfrm>
        <a:prstGeom xmlns:a="http://schemas.openxmlformats.org/drawingml/2006/main" prst="teardrop">
          <a:avLst>
            <a:gd name="adj" fmla="val 200000"/>
          </a:avLst>
        </a:prstGeom>
        <a:solidFill xmlns:a="http://schemas.openxmlformats.org/drawingml/2006/main">
          <a:srgbClr val="4F81BD"/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0.82503</cdr:x>
      <cdr:y>0.80627</cdr:y>
    </cdr:from>
    <cdr:to>
      <cdr:x>0.85505</cdr:x>
      <cdr:y>0.84895</cdr:y>
    </cdr:to>
    <cdr:sp macro="" textlink="">
      <cdr:nvSpPr>
        <cdr:cNvPr id="42" name="Капля 41"/>
        <cdr:cNvSpPr/>
      </cdr:nvSpPr>
      <cdr:spPr>
        <a:xfrm xmlns:a="http://schemas.openxmlformats.org/drawingml/2006/main" rot="17145203">
          <a:off x="6819007" y="3529061"/>
          <a:ext cx="188361" cy="247010"/>
        </a:xfrm>
        <a:prstGeom xmlns:a="http://schemas.openxmlformats.org/drawingml/2006/main" prst="teardrop">
          <a:avLst>
            <a:gd name="adj" fmla="val 200000"/>
          </a:avLst>
        </a:prstGeom>
        <a:solidFill xmlns:a="http://schemas.openxmlformats.org/drawingml/2006/main">
          <a:srgbClr val="4F81BD"/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0.7554</cdr:x>
      <cdr:y>0.85453</cdr:y>
    </cdr:from>
    <cdr:to>
      <cdr:x>0.78304</cdr:x>
      <cdr:y>0.90164</cdr:y>
    </cdr:to>
    <cdr:sp macro="" textlink="">
      <cdr:nvSpPr>
        <cdr:cNvPr id="43" name="Капля 42"/>
        <cdr:cNvSpPr/>
      </cdr:nvSpPr>
      <cdr:spPr>
        <a:xfrm xmlns:a="http://schemas.openxmlformats.org/drawingml/2006/main" rot="17145203">
          <a:off x="6226414" y="3761614"/>
          <a:ext cx="207910" cy="227460"/>
        </a:xfrm>
        <a:prstGeom xmlns:a="http://schemas.openxmlformats.org/drawingml/2006/main" prst="teardrop">
          <a:avLst>
            <a:gd name="adj" fmla="val 200000"/>
          </a:avLst>
        </a:prstGeom>
        <a:solidFill xmlns:a="http://schemas.openxmlformats.org/drawingml/2006/main">
          <a:srgbClr val="4F81BD"/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0.22062</cdr:x>
      <cdr:y>0.79019</cdr:y>
    </cdr:from>
    <cdr:to>
      <cdr:x>0.24826</cdr:x>
      <cdr:y>0.8373</cdr:y>
    </cdr:to>
    <cdr:sp macro="" textlink="">
      <cdr:nvSpPr>
        <cdr:cNvPr id="44" name="Капля 43"/>
        <cdr:cNvSpPr/>
      </cdr:nvSpPr>
      <cdr:spPr>
        <a:xfrm xmlns:a="http://schemas.openxmlformats.org/drawingml/2006/main" rot="17145203">
          <a:off x="941673" y="2401327"/>
          <a:ext cx="142473" cy="119415"/>
        </a:xfrm>
        <a:prstGeom xmlns:a="http://schemas.openxmlformats.org/drawingml/2006/main" prst="teardrop">
          <a:avLst>
            <a:gd name="adj" fmla="val 200000"/>
          </a:avLst>
        </a:prstGeom>
        <a:solidFill xmlns:a="http://schemas.openxmlformats.org/drawingml/2006/main">
          <a:srgbClr val="4F81BD"/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0.0916</cdr:x>
      <cdr:y>0.32989</cdr:y>
    </cdr:from>
    <cdr:to>
      <cdr:x>0.21054</cdr:x>
      <cdr:y>0.4708</cdr:y>
    </cdr:to>
    <cdr:sp macro="" textlink="">
      <cdr:nvSpPr>
        <cdr:cNvPr id="45" name="Облако 44"/>
        <cdr:cNvSpPr/>
      </cdr:nvSpPr>
      <cdr:spPr>
        <a:xfrm xmlns:a="http://schemas.openxmlformats.org/drawingml/2006/main" rot="20982546">
          <a:off x="395741" y="997685"/>
          <a:ext cx="513881" cy="426165"/>
        </a:xfrm>
        <a:prstGeom xmlns:a="http://schemas.openxmlformats.org/drawingml/2006/main" prst="cloud">
          <a:avLst/>
        </a:prstGeom>
        <a:solidFill xmlns:a="http://schemas.openxmlformats.org/drawingml/2006/main">
          <a:srgbClr val="4F81BD"/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0.30688</cdr:x>
      <cdr:y>0.3261</cdr:y>
    </cdr:from>
    <cdr:to>
      <cdr:x>0.44484</cdr:x>
      <cdr:y>0.4539</cdr:y>
    </cdr:to>
    <cdr:sp macro="" textlink="">
      <cdr:nvSpPr>
        <cdr:cNvPr id="48" name="Облако 47"/>
        <cdr:cNvSpPr/>
      </cdr:nvSpPr>
      <cdr:spPr>
        <a:xfrm xmlns:a="http://schemas.openxmlformats.org/drawingml/2006/main" rot="20982546">
          <a:off x="1325874" y="986237"/>
          <a:ext cx="596061" cy="386506"/>
        </a:xfrm>
        <a:prstGeom xmlns:a="http://schemas.openxmlformats.org/drawingml/2006/main" prst="cloud">
          <a:avLst/>
        </a:prstGeom>
        <a:solidFill xmlns:a="http://schemas.openxmlformats.org/drawingml/2006/main">
          <a:srgbClr val="4F81BD"/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0.40396</cdr:x>
      <cdr:y>0.45686</cdr:y>
    </cdr:from>
    <cdr:to>
      <cdr:x>0.4316</cdr:x>
      <cdr:y>0.50397</cdr:y>
    </cdr:to>
    <cdr:sp macro="" textlink="">
      <cdr:nvSpPr>
        <cdr:cNvPr id="49" name="Капля 48"/>
        <cdr:cNvSpPr/>
      </cdr:nvSpPr>
      <cdr:spPr>
        <a:xfrm xmlns:a="http://schemas.openxmlformats.org/drawingml/2006/main" rot="17145203">
          <a:off x="1733759" y="1393217"/>
          <a:ext cx="142474" cy="119415"/>
        </a:xfrm>
        <a:prstGeom xmlns:a="http://schemas.openxmlformats.org/drawingml/2006/main" prst="teardrop">
          <a:avLst>
            <a:gd name="adj" fmla="val 200000"/>
          </a:avLst>
        </a:prstGeom>
        <a:solidFill xmlns:a="http://schemas.openxmlformats.org/drawingml/2006/main">
          <a:srgbClr val="4F81BD"/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0.54562</cdr:x>
      <cdr:y>0.33319</cdr:y>
    </cdr:from>
    <cdr:to>
      <cdr:x>0.66224</cdr:x>
      <cdr:y>0.4401</cdr:y>
    </cdr:to>
    <cdr:sp macro="" textlink="">
      <cdr:nvSpPr>
        <cdr:cNvPr id="50" name="Облако 49"/>
        <cdr:cNvSpPr/>
      </cdr:nvSpPr>
      <cdr:spPr>
        <a:xfrm xmlns:a="http://schemas.openxmlformats.org/drawingml/2006/main" rot="20982546">
          <a:off x="2357359" y="1007673"/>
          <a:ext cx="503815" cy="323336"/>
        </a:xfrm>
        <a:prstGeom xmlns:a="http://schemas.openxmlformats.org/drawingml/2006/main" prst="cloud">
          <a:avLst/>
        </a:prstGeom>
        <a:solidFill xmlns:a="http://schemas.openxmlformats.org/drawingml/2006/main">
          <a:srgbClr val="4F81BD"/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0.43729</cdr:x>
      <cdr:y>0.83781</cdr:y>
    </cdr:from>
    <cdr:to>
      <cdr:x>0.46493</cdr:x>
      <cdr:y>0.88492</cdr:y>
    </cdr:to>
    <cdr:sp macro="" textlink="">
      <cdr:nvSpPr>
        <cdr:cNvPr id="52" name="Капля 51"/>
        <cdr:cNvSpPr/>
      </cdr:nvSpPr>
      <cdr:spPr>
        <a:xfrm xmlns:a="http://schemas.openxmlformats.org/drawingml/2006/main" rot="17145203">
          <a:off x="1877777" y="2545344"/>
          <a:ext cx="142474" cy="119415"/>
        </a:xfrm>
        <a:prstGeom xmlns:a="http://schemas.openxmlformats.org/drawingml/2006/main" prst="teardrop">
          <a:avLst>
            <a:gd name="adj" fmla="val 200000"/>
          </a:avLst>
        </a:prstGeom>
        <a:solidFill xmlns:a="http://schemas.openxmlformats.org/drawingml/2006/main">
          <a:srgbClr val="4F81BD"/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0.28874</cdr:x>
      <cdr:y>0.69997</cdr:y>
    </cdr:from>
    <cdr:to>
      <cdr:x>0.46126</cdr:x>
      <cdr:y>0.8086</cdr:y>
    </cdr:to>
    <cdr:sp macro="" textlink="">
      <cdr:nvSpPr>
        <cdr:cNvPr id="53" name="Облако 52"/>
        <cdr:cNvSpPr/>
      </cdr:nvSpPr>
      <cdr:spPr>
        <a:xfrm xmlns:a="http://schemas.openxmlformats.org/drawingml/2006/main" rot="20982546">
          <a:off x="1247495" y="2116944"/>
          <a:ext cx="745377" cy="328542"/>
        </a:xfrm>
        <a:prstGeom xmlns:a="http://schemas.openxmlformats.org/drawingml/2006/main" prst="cloud">
          <a:avLst/>
        </a:prstGeom>
        <a:solidFill xmlns:a="http://schemas.openxmlformats.org/drawingml/2006/main">
          <a:srgbClr val="4F81BD"/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0.70439</cdr:x>
      <cdr:y>0.37778</cdr:y>
    </cdr:from>
    <cdr:to>
      <cdr:x>0.93919</cdr:x>
      <cdr:y>0.58403</cdr:y>
    </cdr:to>
    <cdr:sp macro="" textlink="">
      <cdr:nvSpPr>
        <cdr:cNvPr id="34" name="Прямоугольник 33"/>
        <cdr:cNvSpPr/>
      </cdr:nvSpPr>
      <cdr:spPr>
        <a:xfrm xmlns:a="http://schemas.openxmlformats.org/drawingml/2006/main">
          <a:off x="3246190" y="1224135"/>
          <a:ext cx="1082078" cy="668331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solidFill>
            <a:srgbClr val="4F81BD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rgbClr val="C0504D">
                <a:shade val="75000"/>
              </a:srgbClr>
            </a:contourClr>
          </a:sp3d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050" dirty="0" smtClean="0">
              <a:ln w="11430"/>
              <a:solidFill>
                <a:sysClr val="windowText" lastClr="000000"/>
              </a:solidFill>
            </a:rPr>
            <a:t>С.Верхний-Юрт</a:t>
          </a:r>
        </a:p>
        <a:p xmlns:a="http://schemas.openxmlformats.org/drawingml/2006/main">
          <a:pPr algn="ctr"/>
          <a:r>
            <a:rPr lang="ru-RU" sz="1050" dirty="0" smtClean="0">
              <a:ln w="11430"/>
            </a:rPr>
            <a:t>22-00(+4С)</a:t>
          </a:r>
          <a:endParaRPr lang="ru-RU" sz="1050" dirty="0">
            <a:ln w="11430"/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0.49895</cdr:x>
      <cdr:y>0.37192</cdr:y>
    </cdr:from>
    <cdr:to>
      <cdr:x>0.70439</cdr:x>
      <cdr:y>0.57855</cdr:y>
    </cdr:to>
    <cdr:sp macro="" textlink="">
      <cdr:nvSpPr>
        <cdr:cNvPr id="33" name="Прямоугольник 32"/>
        <cdr:cNvSpPr/>
      </cdr:nvSpPr>
      <cdr:spPr>
        <a:xfrm xmlns:a="http://schemas.openxmlformats.org/drawingml/2006/main">
          <a:off x="2448272" y="1296144"/>
          <a:ext cx="1008111" cy="720080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solidFill>
            <a:srgbClr val="4F81BD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rgbClr val="C0504D">
                <a:shade val="75000"/>
              </a:srgbClr>
            </a:contourClr>
          </a:sp3d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dirty="0" smtClean="0">
              <a:ln w="11430"/>
            </a:rPr>
            <a:t>КСМ22-</a:t>
          </a:r>
          <a:r>
            <a:rPr lang="ru-RU" dirty="0" smtClean="0">
              <a:ln w="11430"/>
              <a:solidFill>
                <a:sysClr val="windowText" lastClr="000000"/>
              </a:solidFill>
            </a:rPr>
            <a:t>00</a:t>
          </a:r>
        </a:p>
        <a:p xmlns:a="http://schemas.openxmlformats.org/drawingml/2006/main">
          <a:pPr algn="ctr"/>
          <a:r>
            <a:rPr lang="ru-RU" dirty="0" smtClean="0">
              <a:ln w="11430"/>
              <a:solidFill>
                <a:sysClr val="windowText" lastClr="000000"/>
              </a:solidFill>
            </a:rPr>
            <a:t>(+</a:t>
          </a:r>
          <a:r>
            <a:rPr lang="ru-RU" dirty="0" smtClean="0">
              <a:ln w="11430"/>
            </a:rPr>
            <a:t>4</a:t>
          </a:r>
          <a:r>
            <a:rPr lang="ru-RU" dirty="0" smtClean="0">
              <a:ln w="11430"/>
              <a:solidFill>
                <a:sysClr val="windowText" lastClr="000000"/>
              </a:solidFill>
            </a:rPr>
            <a:t>С)</a:t>
          </a:r>
          <a:endParaRPr lang="ru-RU" dirty="0">
            <a:ln w="11430"/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0.03917</cdr:x>
      <cdr:y>0.02174</cdr:y>
    </cdr:from>
    <cdr:to>
      <cdr:x>0.04909</cdr:x>
      <cdr:y>0.86618</cdr:y>
    </cdr:to>
    <cdr:sp macro="" textlink="">
      <cdr:nvSpPr>
        <cdr:cNvPr id="3" name="Стрелка вниз 2"/>
        <cdr:cNvSpPr/>
      </cdr:nvSpPr>
      <cdr:spPr>
        <a:xfrm xmlns:a="http://schemas.openxmlformats.org/drawingml/2006/main">
          <a:off x="180528" y="72008"/>
          <a:ext cx="45717" cy="2797095"/>
        </a:xfrm>
        <a:prstGeom xmlns:a="http://schemas.openxmlformats.org/drawingml/2006/main" prst="downArrow">
          <a:avLst/>
        </a:prstGeom>
        <a:solidFill xmlns:a="http://schemas.openxmlformats.org/drawingml/2006/main">
          <a:srgbClr val="4F81BD"/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0.06125</cdr:x>
      <cdr:y>0.04895</cdr:y>
    </cdr:from>
    <cdr:to>
      <cdr:x>0.28093</cdr:x>
      <cdr:y>0.20662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300546" y="170591"/>
          <a:ext cx="1077949" cy="549489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rgbClr val="C0504D">
                <a:shade val="75000"/>
              </a:srgbClr>
            </a:contourClr>
          </a:sp3d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100" dirty="0" smtClean="0">
              <a:ln w="11430"/>
              <a:solidFill>
                <a:schemeClr val="tx1"/>
              </a:solidFill>
            </a:rPr>
            <a:t>Сочи центр</a:t>
          </a:r>
        </a:p>
        <a:p xmlns:a="http://schemas.openxmlformats.org/drawingml/2006/main">
          <a:pPr algn="ctr"/>
          <a:r>
            <a:rPr lang="ru-RU" sz="1100" dirty="0" smtClean="0">
              <a:ln w="11430"/>
              <a:solidFill>
                <a:schemeClr val="tx1"/>
              </a:solidFill>
            </a:rPr>
            <a:t>15-00(+9С)</a:t>
          </a:r>
          <a:endParaRPr lang="ru-RU" sz="1100" dirty="0">
            <a:ln w="11430"/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0.14875</cdr:x>
      <cdr:y>0.54898</cdr:y>
    </cdr:from>
    <cdr:to>
      <cdr:x>0.17334</cdr:x>
      <cdr:y>0.61212</cdr:y>
    </cdr:to>
    <cdr:sp macro="" textlink="">
      <cdr:nvSpPr>
        <cdr:cNvPr id="9" name="5-конечная звезда 8"/>
        <cdr:cNvSpPr/>
      </cdr:nvSpPr>
      <cdr:spPr>
        <a:xfrm xmlns:a="http://schemas.openxmlformats.org/drawingml/2006/main">
          <a:off x="1224136" y="2304256"/>
          <a:ext cx="202366" cy="265022"/>
        </a:xfrm>
        <a:prstGeom xmlns:a="http://schemas.openxmlformats.org/drawingml/2006/main" prst="star5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0.20125</cdr:x>
      <cdr:y>0.58737</cdr:y>
    </cdr:from>
    <cdr:to>
      <cdr:x>0.22584</cdr:x>
      <cdr:y>0.65051</cdr:y>
    </cdr:to>
    <cdr:sp macro="" textlink="">
      <cdr:nvSpPr>
        <cdr:cNvPr id="12" name="5-конечная звезда 11"/>
        <cdr:cNvSpPr/>
      </cdr:nvSpPr>
      <cdr:spPr>
        <a:xfrm xmlns:a="http://schemas.openxmlformats.org/drawingml/2006/main">
          <a:off x="1656184" y="2592288"/>
          <a:ext cx="202366" cy="278661"/>
        </a:xfrm>
        <a:prstGeom xmlns:a="http://schemas.openxmlformats.org/drawingml/2006/main" prst="star5">
          <a:avLst/>
        </a:prstGeom>
        <a:solidFill xmlns:a="http://schemas.openxmlformats.org/drawingml/2006/main">
          <a:srgbClr val="4F81BD"/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0.27125</cdr:x>
      <cdr:y>0.05147</cdr:y>
    </cdr:from>
    <cdr:to>
      <cdr:x>0.50105</cdr:x>
      <cdr:y>0.20662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1330993" y="179373"/>
          <a:ext cx="1127623" cy="540708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solidFill>
            <a:srgbClr val="4F81BD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rgbClr val="C0504D">
                <a:shade val="75000"/>
              </a:srgbClr>
            </a:contourClr>
          </a:sp3d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dirty="0" smtClean="0">
              <a:ln w="11430"/>
            </a:rPr>
            <a:t>С.Барановка</a:t>
          </a:r>
        </a:p>
        <a:p xmlns:a="http://schemas.openxmlformats.org/drawingml/2006/main">
          <a:pPr algn="ctr"/>
          <a:r>
            <a:rPr lang="ru-RU" dirty="0" smtClean="0">
              <a:ln w="11430"/>
            </a:rPr>
            <a:t>15</a:t>
          </a:r>
          <a:r>
            <a:rPr lang="ru-RU" dirty="0" smtClean="0">
              <a:ln w="11430"/>
              <a:solidFill>
                <a:sysClr val="windowText" lastClr="000000"/>
              </a:solidFill>
            </a:rPr>
            <a:t>-00 (0С</a:t>
          </a:r>
          <a:r>
            <a:rPr lang="ru-RU" dirty="0" smtClean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)</a:t>
          </a:r>
          <a:endParaRPr lang="ru-RU" dirty="0">
            <a:ln w="11430"/>
            <a:solidFill>
              <a:sysClr val="windowText" lastClr="0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0.0587</cdr:x>
      <cdr:y>0.37192</cdr:y>
    </cdr:from>
    <cdr:to>
      <cdr:x>0.27355</cdr:x>
      <cdr:y>0.57855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270520" y="1205155"/>
          <a:ext cx="990128" cy="669555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solidFill>
            <a:srgbClr val="4F81BD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rgbClr val="C0504D">
                <a:shade val="75000"/>
              </a:srgbClr>
            </a:contourClr>
          </a:sp3d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dirty="0" smtClean="0">
              <a:ln w="11430"/>
              <a:solidFill>
                <a:schemeClr val="tx1"/>
              </a:solidFill>
            </a:rPr>
            <a:t>Сочи центр</a:t>
          </a:r>
        </a:p>
        <a:p xmlns:a="http://schemas.openxmlformats.org/drawingml/2006/main">
          <a:pPr algn="ctr"/>
          <a:r>
            <a:rPr lang="ru-RU" dirty="0" smtClean="0">
              <a:ln w="11430"/>
              <a:solidFill>
                <a:schemeClr val="tx1"/>
              </a:solidFill>
            </a:rPr>
            <a:t>22-00 (+5С)</a:t>
          </a:r>
          <a:endParaRPr lang="ru-RU" dirty="0">
            <a:ln w="11430"/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0.68249</cdr:x>
      <cdr:y>0.04895</cdr:y>
    </cdr:from>
    <cdr:to>
      <cdr:x>0.9413</cdr:x>
      <cdr:y>0.20662</cdr:y>
    </cdr:to>
    <cdr:sp macro="" textlink="">
      <cdr:nvSpPr>
        <cdr:cNvPr id="14" name="Прямоугольник 13"/>
        <cdr:cNvSpPr/>
      </cdr:nvSpPr>
      <cdr:spPr>
        <a:xfrm xmlns:a="http://schemas.openxmlformats.org/drawingml/2006/main">
          <a:off x="3348902" y="170591"/>
          <a:ext cx="1269954" cy="549490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solidFill>
            <a:srgbClr val="4F81BD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rgbClr val="C0504D">
                <a:shade val="75000"/>
              </a:srgbClr>
            </a:contourClr>
          </a:sp3d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dirty="0" smtClean="0">
              <a:ln w="11430"/>
              <a:solidFill>
                <a:sysClr val="windowText" lastClr="000000"/>
              </a:solidFill>
            </a:rPr>
            <a:t>С.Верхний-Юрт</a:t>
          </a:r>
        </a:p>
        <a:p xmlns:a="http://schemas.openxmlformats.org/drawingml/2006/main">
          <a:pPr algn="ctr"/>
          <a:r>
            <a:rPr lang="ru-RU" dirty="0" smtClean="0">
              <a:ln w="11430"/>
            </a:rPr>
            <a:t>15-00(+9С)</a:t>
          </a:r>
          <a:endParaRPr lang="ru-RU" dirty="0">
            <a:ln w="11430"/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0.50105</cdr:x>
      <cdr:y>0.05147</cdr:y>
    </cdr:from>
    <cdr:to>
      <cdr:x>0.7065</cdr:x>
      <cdr:y>0.20662</cdr:y>
    </cdr:to>
    <cdr:sp macro="" textlink="">
      <cdr:nvSpPr>
        <cdr:cNvPr id="15" name="Прямоугольник 14"/>
        <cdr:cNvSpPr/>
      </cdr:nvSpPr>
      <cdr:spPr>
        <a:xfrm xmlns:a="http://schemas.openxmlformats.org/drawingml/2006/main">
          <a:off x="2458616" y="179373"/>
          <a:ext cx="1008112" cy="540708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solidFill>
            <a:srgbClr val="4F81BD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rgbClr val="C0504D">
                <a:shade val="75000"/>
              </a:srgbClr>
            </a:contourClr>
          </a:sp3d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dirty="0" smtClean="0">
              <a:ln w="11430"/>
            </a:rPr>
            <a:t>КСМ</a:t>
          </a:r>
        </a:p>
        <a:p xmlns:a="http://schemas.openxmlformats.org/drawingml/2006/main">
          <a:pPr algn="ctr"/>
          <a:r>
            <a:rPr lang="ru-RU" dirty="0" smtClean="0">
              <a:ln w="11430"/>
            </a:rPr>
            <a:t>15-</a:t>
          </a:r>
          <a:r>
            <a:rPr lang="ru-RU" dirty="0" smtClean="0">
              <a:ln w="11430"/>
              <a:solidFill>
                <a:sysClr val="windowText" lastClr="000000"/>
              </a:solidFill>
            </a:rPr>
            <a:t>00 (+16С)</a:t>
          </a:r>
          <a:endParaRPr lang="ru-RU" dirty="0">
            <a:ln w="11430"/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0.26415</cdr:x>
      <cdr:y>0.20662</cdr:y>
    </cdr:from>
    <cdr:to>
      <cdr:x>0.49895</cdr:x>
      <cdr:y>0.37192</cdr:y>
    </cdr:to>
    <cdr:sp macro="" textlink="">
      <cdr:nvSpPr>
        <cdr:cNvPr id="22" name="Прямоугольник 21"/>
        <cdr:cNvSpPr/>
      </cdr:nvSpPr>
      <cdr:spPr>
        <a:xfrm xmlns:a="http://schemas.openxmlformats.org/drawingml/2006/main">
          <a:off x="1296144" y="720081"/>
          <a:ext cx="1152128" cy="576063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solidFill>
            <a:srgbClr val="4F81BD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rgbClr val="C0504D">
                <a:shade val="75000"/>
              </a:srgbClr>
            </a:contourClr>
          </a:sp3d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6600" dirty="0" smtClean="0"/>
            <a:t>  </a:t>
          </a:r>
          <a:endParaRPr lang="ru-RU" sz="6600" b="1" dirty="0">
            <a:ln w="11430"/>
            <a:solidFill>
              <a:sysClr val="windowText" lastClr="0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0.49895</cdr:x>
      <cdr:y>0.20662</cdr:y>
    </cdr:from>
    <cdr:to>
      <cdr:x>0.70439</cdr:x>
      <cdr:y>0.37192</cdr:y>
    </cdr:to>
    <cdr:sp macro="" textlink="">
      <cdr:nvSpPr>
        <cdr:cNvPr id="24" name="Прямоугольник 23"/>
        <cdr:cNvSpPr/>
      </cdr:nvSpPr>
      <cdr:spPr>
        <a:xfrm xmlns:a="http://schemas.openxmlformats.org/drawingml/2006/main">
          <a:off x="2448272" y="720081"/>
          <a:ext cx="1008112" cy="576063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solidFill>
            <a:srgbClr val="4F81BD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rgbClr val="C0504D">
                <a:shade val="75000"/>
              </a:srgbClr>
            </a:contourClr>
          </a:sp3d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6600" dirty="0" smtClean="0"/>
            <a:t>  </a:t>
          </a:r>
          <a:endParaRPr lang="ru-RU" sz="6600" b="1" dirty="0">
            <a:ln w="11430"/>
            <a:solidFill>
              <a:sysClr val="windowText" lastClr="0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0.70439</cdr:x>
      <cdr:y>0.20662</cdr:y>
    </cdr:from>
    <cdr:to>
      <cdr:x>0.93919</cdr:x>
      <cdr:y>0.37778</cdr:y>
    </cdr:to>
    <cdr:sp macro="" textlink="">
      <cdr:nvSpPr>
        <cdr:cNvPr id="25" name="Прямоугольник 24"/>
        <cdr:cNvSpPr/>
      </cdr:nvSpPr>
      <cdr:spPr>
        <a:xfrm xmlns:a="http://schemas.openxmlformats.org/drawingml/2006/main">
          <a:off x="3246190" y="669523"/>
          <a:ext cx="1082078" cy="554613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solidFill>
            <a:srgbClr val="4F81BD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rgbClr val="C0504D">
                <a:shade val="75000"/>
              </a:srgbClr>
            </a:contourClr>
          </a:sp3d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6600" dirty="0" smtClean="0"/>
            <a:t>  </a:t>
          </a:r>
          <a:endParaRPr lang="ru-RU" sz="6600" b="1" dirty="0">
            <a:ln w="11430"/>
            <a:solidFill>
              <a:sysClr val="windowText" lastClr="0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0.0587</cdr:x>
      <cdr:y>0.20662</cdr:y>
    </cdr:from>
    <cdr:to>
      <cdr:x>0.2687</cdr:x>
      <cdr:y>0.37192</cdr:y>
    </cdr:to>
    <cdr:sp macro="" textlink="">
      <cdr:nvSpPr>
        <cdr:cNvPr id="26" name="Прямоугольник 25"/>
        <cdr:cNvSpPr/>
      </cdr:nvSpPr>
      <cdr:spPr>
        <a:xfrm xmlns:a="http://schemas.openxmlformats.org/drawingml/2006/main">
          <a:off x="288032" y="720080"/>
          <a:ext cx="1030446" cy="576063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solidFill>
            <a:srgbClr val="4F81BD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rgbClr val="C0504D">
                <a:shade val="75000"/>
              </a:srgbClr>
            </a:contourClr>
          </a:sp3d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6600" smtClean="0"/>
            <a:t>  </a:t>
          </a:r>
          <a:endParaRPr lang="ru-RU" sz="6600" b="1" dirty="0">
            <a:ln w="11430"/>
            <a:solidFill>
              <a:sysClr val="windowText" lastClr="0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0.0587</cdr:x>
      <cdr:y>0.57855</cdr:y>
    </cdr:from>
    <cdr:to>
      <cdr:x>0.2687</cdr:x>
      <cdr:y>0.79066</cdr:y>
    </cdr:to>
    <cdr:sp macro="" textlink="">
      <cdr:nvSpPr>
        <cdr:cNvPr id="27" name="Прямоугольник 26"/>
        <cdr:cNvSpPr/>
      </cdr:nvSpPr>
      <cdr:spPr>
        <a:xfrm xmlns:a="http://schemas.openxmlformats.org/drawingml/2006/main">
          <a:off x="288032" y="2016224"/>
          <a:ext cx="1030446" cy="739200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solidFill>
            <a:srgbClr val="4F81BD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rgbClr val="C0504D">
                <a:shade val="75000"/>
              </a:srgbClr>
            </a:contourClr>
          </a:sp3d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 sz="3200" dirty="0">
            <a:ln w="11430"/>
            <a:solidFill>
              <a:schemeClr val="tx1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0.27355</cdr:x>
      <cdr:y>0.57778</cdr:y>
    </cdr:from>
    <cdr:to>
      <cdr:x>0.50792</cdr:x>
      <cdr:y>0.78989</cdr:y>
    </cdr:to>
    <cdr:sp macro="" textlink="">
      <cdr:nvSpPr>
        <cdr:cNvPr id="29" name="Прямоугольник 28"/>
        <cdr:cNvSpPr/>
      </cdr:nvSpPr>
      <cdr:spPr>
        <a:xfrm xmlns:a="http://schemas.openxmlformats.org/drawingml/2006/main">
          <a:off x="1260649" y="1872208"/>
          <a:ext cx="1080120" cy="687313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solidFill>
            <a:srgbClr val="4F81BD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rgbClr val="C0504D">
                <a:shade val="75000"/>
              </a:srgbClr>
            </a:contourClr>
          </a:sp3d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6600" dirty="0" smtClean="0"/>
            <a:t>  </a:t>
          </a:r>
          <a:endParaRPr lang="ru-RU" sz="6600" b="1" dirty="0">
            <a:ln w="11430"/>
            <a:solidFill>
              <a:sysClr val="windowText" lastClr="0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0.70439</cdr:x>
      <cdr:y>0.57855</cdr:y>
    </cdr:from>
    <cdr:to>
      <cdr:x>0.93919</cdr:x>
      <cdr:y>0.79066</cdr:y>
    </cdr:to>
    <cdr:sp macro="" textlink="">
      <cdr:nvSpPr>
        <cdr:cNvPr id="30" name="Прямоугольник 29"/>
        <cdr:cNvSpPr/>
      </cdr:nvSpPr>
      <cdr:spPr>
        <a:xfrm xmlns:a="http://schemas.openxmlformats.org/drawingml/2006/main">
          <a:off x="3456384" y="2016224"/>
          <a:ext cx="1152128" cy="739200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solidFill>
            <a:srgbClr val="4F81BD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rgbClr val="C0504D">
                <a:shade val="75000"/>
              </a:srgbClr>
            </a:contourClr>
          </a:sp3d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6600" dirty="0" smtClean="0"/>
            <a:t>  </a:t>
          </a:r>
          <a:endParaRPr lang="ru-RU" sz="6600" b="1" dirty="0">
            <a:ln w="11430"/>
            <a:solidFill>
              <a:sysClr val="windowText" lastClr="0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0.7515</cdr:x>
      <cdr:y>0.64486</cdr:y>
    </cdr:from>
    <cdr:to>
      <cdr:x>0.87548</cdr:x>
      <cdr:y>0.76254</cdr:y>
    </cdr:to>
    <cdr:sp macro="" textlink="">
      <cdr:nvSpPr>
        <cdr:cNvPr id="40" name="Облако 39"/>
        <cdr:cNvSpPr/>
      </cdr:nvSpPr>
      <cdr:spPr>
        <a:xfrm xmlns:a="http://schemas.openxmlformats.org/drawingml/2006/main" rot="20608952">
          <a:off x="3463304" y="2089576"/>
          <a:ext cx="571363" cy="381315"/>
        </a:xfrm>
        <a:prstGeom xmlns:a="http://schemas.openxmlformats.org/drawingml/2006/main" prst="cloud">
          <a:avLst/>
        </a:prstGeom>
        <a:solidFill xmlns:a="http://schemas.openxmlformats.org/drawingml/2006/main">
          <a:srgbClr val="4F81BD"/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0.40215</cdr:x>
      <cdr:y>0.33096</cdr:y>
    </cdr:from>
    <cdr:to>
      <cdr:x>0.43217</cdr:x>
      <cdr:y>0.37364</cdr:y>
    </cdr:to>
    <cdr:sp macro="" textlink="">
      <cdr:nvSpPr>
        <cdr:cNvPr id="42" name="Капля 41"/>
        <cdr:cNvSpPr/>
      </cdr:nvSpPr>
      <cdr:spPr>
        <a:xfrm xmlns:a="http://schemas.openxmlformats.org/drawingml/2006/main" rot="17145203">
          <a:off x="1851792" y="1097757"/>
          <a:ext cx="141372" cy="138348"/>
        </a:xfrm>
        <a:prstGeom xmlns:a="http://schemas.openxmlformats.org/drawingml/2006/main" prst="teardrop">
          <a:avLst>
            <a:gd name="adj" fmla="val 200000"/>
          </a:avLst>
        </a:prstGeom>
        <a:solidFill xmlns:a="http://schemas.openxmlformats.org/drawingml/2006/main">
          <a:srgbClr val="4F81BD"/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0.40206</cdr:x>
      <cdr:y>0.71611</cdr:y>
    </cdr:from>
    <cdr:to>
      <cdr:x>0.43208</cdr:x>
      <cdr:y>0.75879</cdr:y>
    </cdr:to>
    <cdr:sp macro="" textlink="">
      <cdr:nvSpPr>
        <cdr:cNvPr id="37" name="Капля 36"/>
        <cdr:cNvSpPr/>
      </cdr:nvSpPr>
      <cdr:spPr>
        <a:xfrm xmlns:a="http://schemas.openxmlformats.org/drawingml/2006/main" rot="17145203">
          <a:off x="1852913" y="2320414"/>
          <a:ext cx="138299" cy="138348"/>
        </a:xfrm>
        <a:prstGeom xmlns:a="http://schemas.openxmlformats.org/drawingml/2006/main" prst="teardrop">
          <a:avLst>
            <a:gd name="adj" fmla="val 200000"/>
          </a:avLst>
        </a:prstGeom>
        <a:solidFill xmlns:a="http://schemas.openxmlformats.org/drawingml/2006/main">
          <a:srgbClr val="4F81BD"/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0.27355</cdr:x>
      <cdr:y>0.37192</cdr:y>
    </cdr:from>
    <cdr:to>
      <cdr:x>0.49895</cdr:x>
      <cdr:y>0.58403</cdr:y>
    </cdr:to>
    <cdr:sp macro="" textlink="">
      <cdr:nvSpPr>
        <cdr:cNvPr id="32" name="Прямоугольник 31"/>
        <cdr:cNvSpPr/>
      </cdr:nvSpPr>
      <cdr:spPr>
        <a:xfrm xmlns:a="http://schemas.openxmlformats.org/drawingml/2006/main">
          <a:off x="1260648" y="1205155"/>
          <a:ext cx="1038769" cy="687312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solidFill>
            <a:srgbClr val="4F81BD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rgbClr val="C0504D">
                <a:shade val="75000"/>
              </a:srgbClr>
            </a:contourClr>
          </a:sp3d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dirty="0" smtClean="0">
              <a:ln w="11430"/>
            </a:rPr>
            <a:t>С.Барановка</a:t>
          </a:r>
        </a:p>
        <a:p xmlns:a="http://schemas.openxmlformats.org/drawingml/2006/main">
          <a:pPr algn="ctr"/>
          <a:r>
            <a:rPr lang="ru-RU" dirty="0" smtClean="0">
              <a:ln w="11430"/>
            </a:rPr>
            <a:t>22</a:t>
          </a:r>
          <a:r>
            <a:rPr lang="ru-RU" dirty="0" smtClean="0">
              <a:ln w="11430"/>
              <a:solidFill>
                <a:sysClr val="windowText" lastClr="000000"/>
              </a:solidFill>
            </a:rPr>
            <a:t>-00 (-1С)</a:t>
          </a:r>
          <a:endParaRPr lang="ru-RU" dirty="0">
            <a:ln w="11430"/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0.2936</cdr:x>
      <cdr:y>0.61442</cdr:y>
    </cdr:from>
    <cdr:to>
      <cdr:x>0.41254</cdr:x>
      <cdr:y>0.70018</cdr:y>
    </cdr:to>
    <cdr:sp macro="" textlink="">
      <cdr:nvSpPr>
        <cdr:cNvPr id="38" name="Облако 37"/>
        <cdr:cNvSpPr/>
      </cdr:nvSpPr>
      <cdr:spPr>
        <a:xfrm xmlns:a="http://schemas.openxmlformats.org/drawingml/2006/main" rot="20982546">
          <a:off x="1353069" y="1990942"/>
          <a:ext cx="548136" cy="277893"/>
        </a:xfrm>
        <a:prstGeom xmlns:a="http://schemas.openxmlformats.org/drawingml/2006/main" prst="cloud">
          <a:avLst/>
        </a:prstGeom>
        <a:solidFill xmlns:a="http://schemas.openxmlformats.org/drawingml/2006/main">
          <a:srgbClr val="4F81BD"/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0.44542</cdr:x>
      <cdr:y>0.26087</cdr:y>
    </cdr:from>
    <cdr:to>
      <cdr:x>0.47616</cdr:x>
      <cdr:y>0.3198</cdr:y>
    </cdr:to>
    <cdr:sp macro="" textlink="">
      <cdr:nvSpPr>
        <cdr:cNvPr id="47" name="5-конечная звезда 46"/>
        <cdr:cNvSpPr/>
      </cdr:nvSpPr>
      <cdr:spPr>
        <a:xfrm xmlns:a="http://schemas.openxmlformats.org/drawingml/2006/main">
          <a:off x="2052736" y="864096"/>
          <a:ext cx="141666" cy="195198"/>
        </a:xfrm>
        <a:prstGeom xmlns:a="http://schemas.openxmlformats.org/drawingml/2006/main" prst="star5">
          <a:avLst>
            <a:gd name="adj" fmla="val 0"/>
            <a:gd name="hf" fmla="val 105146"/>
            <a:gd name="vf" fmla="val 110557"/>
          </a:avLst>
        </a:prstGeom>
        <a:solidFill xmlns:a="http://schemas.openxmlformats.org/drawingml/2006/main">
          <a:srgbClr val="4F81BD"/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0.4298</cdr:x>
      <cdr:y>0.62222</cdr:y>
    </cdr:from>
    <cdr:to>
      <cdr:x>0.46054</cdr:x>
      <cdr:y>0.68115</cdr:y>
    </cdr:to>
    <cdr:sp macro="" textlink="">
      <cdr:nvSpPr>
        <cdr:cNvPr id="48" name="5-конечная звезда 47"/>
        <cdr:cNvSpPr/>
      </cdr:nvSpPr>
      <cdr:spPr>
        <a:xfrm xmlns:a="http://schemas.openxmlformats.org/drawingml/2006/main">
          <a:off x="1980728" y="2016224"/>
          <a:ext cx="141668" cy="190956"/>
        </a:xfrm>
        <a:prstGeom xmlns:a="http://schemas.openxmlformats.org/drawingml/2006/main" prst="star5">
          <a:avLst>
            <a:gd name="adj" fmla="val 0"/>
            <a:gd name="hf" fmla="val 105146"/>
            <a:gd name="vf" fmla="val 110557"/>
          </a:avLst>
        </a:prstGeom>
        <a:solidFill xmlns:a="http://schemas.openxmlformats.org/drawingml/2006/main">
          <a:srgbClr val="4F81BD"/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0.32042</cdr:x>
      <cdr:y>0.71111</cdr:y>
    </cdr:from>
    <cdr:to>
      <cdr:x>0.35116</cdr:x>
      <cdr:y>0.77004</cdr:y>
    </cdr:to>
    <cdr:sp macro="" textlink="">
      <cdr:nvSpPr>
        <cdr:cNvPr id="49" name="5-конечная звезда 48"/>
        <cdr:cNvSpPr/>
      </cdr:nvSpPr>
      <cdr:spPr>
        <a:xfrm xmlns:a="http://schemas.openxmlformats.org/drawingml/2006/main">
          <a:off x="1476672" y="2304256"/>
          <a:ext cx="141668" cy="190956"/>
        </a:xfrm>
        <a:prstGeom xmlns:a="http://schemas.openxmlformats.org/drawingml/2006/main" prst="star5">
          <a:avLst>
            <a:gd name="adj" fmla="val 0"/>
            <a:gd name="hf" fmla="val 105146"/>
            <a:gd name="vf" fmla="val 110557"/>
          </a:avLst>
        </a:prstGeom>
        <a:solidFill xmlns:a="http://schemas.openxmlformats.org/drawingml/2006/main">
          <a:srgbClr val="4F81BD"/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0.10167</cdr:x>
      <cdr:y>0.21739</cdr:y>
    </cdr:from>
    <cdr:to>
      <cdr:x>0.19792</cdr:x>
      <cdr:y>0.36423</cdr:y>
    </cdr:to>
    <cdr:sp macro="" textlink="">
      <cdr:nvSpPr>
        <cdr:cNvPr id="50" name="Солнце 49"/>
        <cdr:cNvSpPr/>
      </cdr:nvSpPr>
      <cdr:spPr>
        <a:xfrm xmlns:a="http://schemas.openxmlformats.org/drawingml/2006/main">
          <a:off x="468560" y="720080"/>
          <a:ext cx="443570" cy="486388"/>
        </a:xfrm>
        <a:prstGeom xmlns:a="http://schemas.openxmlformats.org/drawingml/2006/main" prst="sun">
          <a:avLst/>
        </a:prstGeom>
        <a:gradFill xmlns:a="http://schemas.openxmlformats.org/drawingml/2006/main" rotWithShape="1">
          <a:gsLst>
            <a:gs pos="0">
              <a:srgbClr val="F79646">
                <a:shade val="51000"/>
                <a:satMod val="130000"/>
              </a:srgbClr>
            </a:gs>
            <a:gs pos="80000">
              <a:srgbClr val="F79646">
                <a:shade val="93000"/>
                <a:satMod val="130000"/>
              </a:srgbClr>
            </a:gs>
            <a:gs pos="100000">
              <a:srgbClr val="F79646">
                <a:shade val="94000"/>
                <a:satMod val="135000"/>
              </a:srgbClr>
            </a:gs>
          </a:gsLst>
          <a:lin ang="16200000" scaled="0"/>
        </a:gradFill>
        <a:ln xmlns:a="http://schemas.openxmlformats.org/drawingml/2006/main">
          <a:noFill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threePt" dir="t">
            <a:rot lat="0" lon="0" rev="1200000"/>
          </a:lightRig>
        </a:scene3d>
        <a:sp3d xmlns:a="http://schemas.openxmlformats.org/drawingml/2006/main">
          <a:bevelT w="63500" h="25400"/>
        </a:sp3d>
      </cdr:spPr>
      <cdr:style>
        <a:lnRef xmlns:a="http://schemas.openxmlformats.org/drawingml/2006/main" idx="0">
          <a:schemeClr val="accent6"/>
        </a:lnRef>
        <a:fillRef xmlns:a="http://schemas.openxmlformats.org/drawingml/2006/main" idx="3">
          <a:schemeClr val="accent6"/>
        </a:fillRef>
        <a:effectRef xmlns:a="http://schemas.openxmlformats.org/drawingml/2006/main" idx="3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 dirty="0">
            <a:solidFill>
              <a:srgbClr val="FFFF00"/>
            </a:solidFill>
          </a:endParaRPr>
        </a:p>
      </cdr:txBody>
    </cdr:sp>
  </cdr:relSizeAnchor>
  <cdr:relSizeAnchor xmlns:cdr="http://schemas.openxmlformats.org/drawingml/2006/chartDrawing">
    <cdr:from>
      <cdr:x>0.4923</cdr:x>
      <cdr:y>0.57855</cdr:y>
    </cdr:from>
    <cdr:to>
      <cdr:x>0.70439</cdr:x>
      <cdr:y>0.79066</cdr:y>
    </cdr:to>
    <cdr:sp macro="" textlink="">
      <cdr:nvSpPr>
        <cdr:cNvPr id="28" name="Прямоугольник 27"/>
        <cdr:cNvSpPr/>
      </cdr:nvSpPr>
      <cdr:spPr>
        <a:xfrm xmlns:a="http://schemas.openxmlformats.org/drawingml/2006/main">
          <a:off x="2268760" y="1874710"/>
          <a:ext cx="977431" cy="687313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solidFill>
            <a:srgbClr val="4F81BD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rgbClr val="C0504D">
                <a:shade val="75000"/>
              </a:srgbClr>
            </a:contourClr>
          </a:sp3d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6600" dirty="0" smtClean="0"/>
            <a:t>  </a:t>
          </a:r>
          <a:endParaRPr lang="ru-RU" sz="6600" b="1" dirty="0">
            <a:ln w="11430"/>
            <a:solidFill>
              <a:sysClr val="windowText" lastClr="0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0.28224</cdr:x>
      <cdr:y>0.22516</cdr:y>
    </cdr:from>
    <cdr:to>
      <cdr:x>0.44372</cdr:x>
      <cdr:y>0.34284</cdr:y>
    </cdr:to>
    <cdr:sp macro="" textlink="">
      <cdr:nvSpPr>
        <cdr:cNvPr id="35" name="Облако 34"/>
        <cdr:cNvSpPr/>
      </cdr:nvSpPr>
      <cdr:spPr>
        <a:xfrm xmlns:a="http://schemas.openxmlformats.org/drawingml/2006/main" rot="20608952">
          <a:off x="1300705" y="745815"/>
          <a:ext cx="744167" cy="389799"/>
        </a:xfrm>
        <a:prstGeom xmlns:a="http://schemas.openxmlformats.org/drawingml/2006/main" prst="cloud">
          <a:avLst/>
        </a:prstGeom>
        <a:solidFill xmlns:a="http://schemas.openxmlformats.org/drawingml/2006/main">
          <a:srgbClr val="4F81BD"/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rgbClr val="CCECFF"/>
              </a:solidFill>
              <a:latin typeface="Arial"/>
            </a:defRPr>
          </a:lvl1pPr>
          <a:lvl2pPr marL="457200" indent="0">
            <a:defRPr sz="1100">
              <a:solidFill>
                <a:srgbClr val="CCECFF"/>
              </a:solidFill>
              <a:latin typeface="Arial"/>
            </a:defRPr>
          </a:lvl2pPr>
          <a:lvl3pPr marL="914400" indent="0">
            <a:defRPr sz="1100">
              <a:solidFill>
                <a:srgbClr val="CCECFF"/>
              </a:solidFill>
              <a:latin typeface="Arial"/>
            </a:defRPr>
          </a:lvl3pPr>
          <a:lvl4pPr marL="1371600" indent="0">
            <a:defRPr sz="1100">
              <a:solidFill>
                <a:srgbClr val="CCECFF"/>
              </a:solidFill>
              <a:latin typeface="Arial"/>
            </a:defRPr>
          </a:lvl4pPr>
          <a:lvl5pPr marL="1828800" indent="0">
            <a:defRPr sz="1100">
              <a:solidFill>
                <a:srgbClr val="CCECFF"/>
              </a:solidFill>
              <a:latin typeface="Arial"/>
            </a:defRPr>
          </a:lvl5pPr>
          <a:lvl6pPr marL="2286000" indent="0">
            <a:defRPr sz="1100">
              <a:solidFill>
                <a:srgbClr val="CCECFF"/>
              </a:solidFill>
              <a:latin typeface="Arial"/>
            </a:defRPr>
          </a:lvl6pPr>
          <a:lvl7pPr marL="2743200" indent="0">
            <a:defRPr sz="1100">
              <a:solidFill>
                <a:srgbClr val="CCECFF"/>
              </a:solidFill>
              <a:latin typeface="Arial"/>
            </a:defRPr>
          </a:lvl7pPr>
          <a:lvl8pPr marL="3200400" indent="0">
            <a:defRPr sz="1100">
              <a:solidFill>
                <a:srgbClr val="CCECFF"/>
              </a:solidFill>
              <a:latin typeface="Arial"/>
            </a:defRPr>
          </a:lvl8pPr>
          <a:lvl9pPr marL="3657600" indent="0">
            <a:defRPr sz="1100">
              <a:solidFill>
                <a:srgbClr val="CCECFF"/>
              </a:solidFill>
              <a:latin typeface="Arial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0.53917</cdr:x>
      <cdr:y>0.19565</cdr:y>
    </cdr:from>
    <cdr:to>
      <cdr:x>0.63542</cdr:x>
      <cdr:y>0.34249</cdr:y>
    </cdr:to>
    <cdr:sp macro="" textlink="">
      <cdr:nvSpPr>
        <cdr:cNvPr id="36" name="Солнце 35"/>
        <cdr:cNvSpPr/>
      </cdr:nvSpPr>
      <cdr:spPr>
        <a:xfrm xmlns:a="http://schemas.openxmlformats.org/drawingml/2006/main">
          <a:off x="2484784" y="648072"/>
          <a:ext cx="443570" cy="486388"/>
        </a:xfrm>
        <a:prstGeom xmlns:a="http://schemas.openxmlformats.org/drawingml/2006/main" prst="sun">
          <a:avLst/>
        </a:prstGeom>
        <a:gradFill xmlns:a="http://schemas.openxmlformats.org/drawingml/2006/main" rotWithShape="1">
          <a:gsLst>
            <a:gs pos="0">
              <a:srgbClr val="F79646">
                <a:shade val="51000"/>
                <a:satMod val="130000"/>
              </a:srgbClr>
            </a:gs>
            <a:gs pos="80000">
              <a:srgbClr val="F79646">
                <a:shade val="93000"/>
                <a:satMod val="130000"/>
              </a:srgbClr>
            </a:gs>
            <a:gs pos="100000">
              <a:srgbClr val="F79646">
                <a:shade val="94000"/>
                <a:satMod val="135000"/>
              </a:srgbClr>
            </a:gs>
          </a:gsLst>
          <a:lin ang="16200000" scaled="0"/>
        </a:gradFill>
        <a:ln xmlns:a="http://schemas.openxmlformats.org/drawingml/2006/main">
          <a:noFill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threePt" dir="t">
            <a:rot lat="0" lon="0" rev="1200000"/>
          </a:lightRig>
        </a:scene3d>
        <a:sp3d xmlns:a="http://schemas.openxmlformats.org/drawingml/2006/main">
          <a:bevelT w="63500" h="25400"/>
        </a:sp3d>
      </cdr:spPr>
      <cdr:style>
        <a:lnRef xmlns:a="http://schemas.openxmlformats.org/drawingml/2006/main" idx="0">
          <a:schemeClr val="accent6"/>
        </a:lnRef>
        <a:fillRef xmlns:a="http://schemas.openxmlformats.org/drawingml/2006/main" idx="3">
          <a:schemeClr val="accent6"/>
        </a:fillRef>
        <a:effectRef xmlns:a="http://schemas.openxmlformats.org/drawingml/2006/main" idx="3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rgbClr val="CCECFF"/>
              </a:solidFill>
              <a:latin typeface="Arial"/>
            </a:defRPr>
          </a:lvl1pPr>
          <a:lvl2pPr marL="457200" indent="0">
            <a:defRPr sz="1100">
              <a:solidFill>
                <a:srgbClr val="CCECFF"/>
              </a:solidFill>
              <a:latin typeface="Arial"/>
            </a:defRPr>
          </a:lvl2pPr>
          <a:lvl3pPr marL="914400" indent="0">
            <a:defRPr sz="1100">
              <a:solidFill>
                <a:srgbClr val="CCECFF"/>
              </a:solidFill>
              <a:latin typeface="Arial"/>
            </a:defRPr>
          </a:lvl3pPr>
          <a:lvl4pPr marL="1371600" indent="0">
            <a:defRPr sz="1100">
              <a:solidFill>
                <a:srgbClr val="CCECFF"/>
              </a:solidFill>
              <a:latin typeface="Arial"/>
            </a:defRPr>
          </a:lvl4pPr>
          <a:lvl5pPr marL="1828800" indent="0">
            <a:defRPr sz="1100">
              <a:solidFill>
                <a:srgbClr val="CCECFF"/>
              </a:solidFill>
              <a:latin typeface="Arial"/>
            </a:defRPr>
          </a:lvl5pPr>
          <a:lvl6pPr marL="2286000" indent="0">
            <a:defRPr sz="1100">
              <a:solidFill>
                <a:srgbClr val="CCECFF"/>
              </a:solidFill>
              <a:latin typeface="Arial"/>
            </a:defRPr>
          </a:lvl6pPr>
          <a:lvl7pPr marL="2743200" indent="0">
            <a:defRPr sz="1100">
              <a:solidFill>
                <a:srgbClr val="CCECFF"/>
              </a:solidFill>
              <a:latin typeface="Arial"/>
            </a:defRPr>
          </a:lvl7pPr>
          <a:lvl8pPr marL="3200400" indent="0">
            <a:defRPr sz="1100">
              <a:solidFill>
                <a:srgbClr val="CCECFF"/>
              </a:solidFill>
              <a:latin typeface="Arial"/>
            </a:defRPr>
          </a:lvl8pPr>
          <a:lvl9pPr marL="3657600" indent="0">
            <a:defRPr sz="1100">
              <a:solidFill>
                <a:srgbClr val="CCECFF"/>
              </a:solidFill>
              <a:latin typeface="Arial"/>
            </a:defRPr>
          </a:lvl9pPr>
        </a:lstStyle>
        <a:p xmlns:a="http://schemas.openxmlformats.org/drawingml/2006/main">
          <a:endParaRPr lang="ru-RU" dirty="0">
            <a:solidFill>
              <a:srgbClr val="FFFF00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90" name="Group 2"/>
          <p:cNvGrpSpPr>
            <a:grpSpLocks/>
          </p:cNvGrpSpPr>
          <p:nvPr/>
        </p:nvGrpSpPr>
        <p:grpSpPr bwMode="auto">
          <a:xfrm>
            <a:off x="319088" y="1752601"/>
            <a:ext cx="8824912" cy="5129213"/>
            <a:chOff x="201" y="1104"/>
            <a:chExt cx="5559" cy="3231"/>
          </a:xfrm>
        </p:grpSpPr>
        <p:sp>
          <p:nvSpPr>
            <p:cNvPr id="89091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9092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9093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9094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9095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9096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909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1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8909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89099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1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9100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9101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175D8AC-01DB-46DD-B462-2A5C3526B5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39F52-DCE2-4BD3-9ED7-74D0FDECF09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334181"/>
      </p:ext>
    </p:extLst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5" y="244476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2" y="244476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491196-7346-4D02-9BFE-FA71D9BD462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516902"/>
      </p:ext>
    </p:extLst>
  </p:cSld>
  <p:clrMapOvr>
    <a:masterClrMapping/>
  </p:clrMapOvr>
  <p:transition spd="med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44476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1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18076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1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37377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FB574164-5CB1-4FA6-A4CA-63567C2ECE3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412224"/>
      </p:ext>
    </p:extLst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71DCF1-9F4F-481F-8351-78C6FB69173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160224"/>
      </p:ext>
    </p:extLst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F19810-DE06-4D04-82E1-A7D55F1A6FA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796187"/>
      </p:ext>
    </p:extLst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1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6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BE441-A2B8-4998-9875-BCF15FA6551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368601"/>
      </p:ext>
    </p:extLst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A260E-354E-406A-954A-66D0BC1BC0E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21509"/>
      </p:ext>
    </p:extLst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01555C-B450-463A-8C89-F7B3F301EAE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432851"/>
      </p:ext>
    </p:extLst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F21383-8A01-468D-B5D7-2B968755FB7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756352"/>
      </p:ext>
    </p:extLst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91ECB7-A8EA-4F0C-B113-29A9A2725B1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547735"/>
      </p:ext>
    </p:extLst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227765-BC6E-43E9-92FA-84C3FE2C414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113077"/>
      </p:ext>
    </p:extLst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00B0F0"/>
            </a:gs>
            <a:gs pos="100000">
              <a:schemeClr val="accent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6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88067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8068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8069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8070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8071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8072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8073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8074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807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1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8807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8807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7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D79BFC56-8966-42A3-9BC3-08EA5335669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8078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1" y="244476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8079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1" y="1905000"/>
            <a:ext cx="8007351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ransition spd="med">
    <p:random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64;&#1055;&#1051;%20%20&#1055;&#1086;&#1075;&#1086;&#1076;&#1072;\001_polj%20moria%20-%20v%20mire%20zhivotnyh_mp3.mp3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http://www.meteopribor.ru/pic/5.jpg" TargetMode="External"/><Relationship Id="rId5" Type="http://schemas.openxmlformats.org/officeDocument/2006/relationships/image" Target="../media/image11.jpeg"/><Relationship Id="rId4" Type="http://schemas.openxmlformats.org/officeDocument/2006/relationships/image" Target="http://www.meteopribor.ru/pic/apr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http://www.meteopribor.ru/pic/apr.jpg" TargetMode="External"/><Relationship Id="rId7" Type="http://schemas.openxmlformats.org/officeDocument/2006/relationships/image" Target="../media/image17.jpeg"/><Relationship Id="rId12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image" Target="http://www.iram.ru/img/sen3.jpg" TargetMode="External"/><Relationship Id="rId5" Type="http://schemas.openxmlformats.org/officeDocument/2006/relationships/image" Target="http://www.meteopribor.ru/pic/5.jpg" TargetMode="External"/><Relationship Id="rId10" Type="http://schemas.openxmlformats.org/officeDocument/2006/relationships/image" Target="../media/image19.jpeg"/><Relationship Id="rId4" Type="http://schemas.openxmlformats.org/officeDocument/2006/relationships/image" Target="../media/image11.jpeg"/><Relationship Id="rId9" Type="http://schemas.openxmlformats.org/officeDocument/2006/relationships/image" Target="http://www.iram.ru/img/sen1.jp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1027"/>
          <p:cNvSpPr>
            <a:spLocks noChangeArrowheads="1"/>
          </p:cNvSpPr>
          <p:nvPr/>
        </p:nvSpPr>
        <p:spPr bwMode="auto">
          <a:xfrm>
            <a:off x="2690813" y="2914650"/>
            <a:ext cx="914400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68614" name="001_polj moria - v mire zhivotnyh_mp3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60213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школа 20\Desktop\внеурочка конкурс шкатулка\1591708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9"/>
            <a:ext cx="8640960" cy="64087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86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4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61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1" y="1"/>
            <a:ext cx="8385175" cy="908720"/>
          </a:xfrm>
        </p:spPr>
        <p:txBody>
          <a:bodyPr/>
          <a:lstStyle/>
          <a:p>
            <a:pPr algn="ctr"/>
            <a:r>
              <a:rPr lang="ru-RU" sz="3200" dirty="0">
                <a:effectLst/>
              </a:rPr>
              <a:t>Учимся </a:t>
            </a:r>
            <a:r>
              <a:rPr lang="ru-RU" sz="3200" dirty="0" smtClean="0">
                <a:effectLst/>
              </a:rPr>
              <a:t>наблюдать за погодой.</a:t>
            </a:r>
            <a:endParaRPr lang="ru-RU" sz="3200" dirty="0">
              <a:effectLst/>
            </a:endParaRPr>
          </a:p>
        </p:txBody>
      </p:sp>
      <p:sp>
        <p:nvSpPr>
          <p:cNvPr id="9523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 </a:t>
            </a:r>
            <a:r>
              <a:rPr lang="ru-RU" dirty="0" err="1" smtClean="0"/>
              <a:t>Западенко</a:t>
            </a:r>
            <a:r>
              <a:rPr lang="ru-RU" dirty="0" smtClean="0"/>
              <a:t> Денис Запад 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err="1" smtClean="0"/>
              <a:t>енко</a:t>
            </a:r>
            <a:r>
              <a:rPr lang="ru-RU" dirty="0" smtClean="0">
                <a:solidFill>
                  <a:srgbClr val="C00000"/>
                </a:solidFill>
              </a:rPr>
              <a:t> Река «Сочи»</a:t>
            </a:r>
            <a:r>
              <a:rPr lang="ru-RU" dirty="0" smtClean="0"/>
              <a:t> Денис</a:t>
            </a:r>
            <a:endParaRPr lang="ru-RU" dirty="0"/>
          </a:p>
        </p:txBody>
      </p:sp>
      <p:pic>
        <p:nvPicPr>
          <p:cNvPr id="95237" name="Picture 5" descr="DSC0057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861048"/>
            <a:ext cx="4248472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школа 20\Desktop\внеурочка конкурс шкатулка\20160204_15215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4464496" cy="4968552"/>
          </a:xfrm>
          <a:prstGeom prst="rect">
            <a:avLst/>
          </a:prstGeom>
          <a:noFill/>
        </p:spPr>
      </p:pic>
      <p:pic>
        <p:nvPicPr>
          <p:cNvPr id="1032" name="Picture 8" descr="C:\Users\школа 20\Desktop\зима\DSCN029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908720"/>
            <a:ext cx="4248472" cy="338437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83568" y="1124744"/>
            <a:ext cx="3888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            </a:t>
            </a:r>
            <a:r>
              <a:rPr lang="ru-RU" sz="1800" dirty="0" smtClean="0">
                <a:solidFill>
                  <a:srgbClr val="C00000"/>
                </a:solidFill>
              </a:rPr>
              <a:t>Барановка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96136" y="836713"/>
            <a:ext cx="20874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1800" dirty="0" smtClean="0">
              <a:solidFill>
                <a:srgbClr val="C00000"/>
              </a:solidFill>
            </a:endParaRPr>
          </a:p>
          <a:p>
            <a:r>
              <a:rPr lang="ru-RU" sz="1800" dirty="0" smtClean="0">
                <a:solidFill>
                  <a:srgbClr val="C00000"/>
                </a:solidFill>
              </a:rPr>
              <a:t>Верхний - Юрт</a:t>
            </a:r>
            <a:endParaRPr lang="ru-RU" sz="1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15616" y="3645025"/>
            <a:ext cx="29724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solidFill>
                <a:srgbClr val="C00000"/>
              </a:solidFill>
            </a:endParaRPr>
          </a:p>
          <a:p>
            <a:r>
              <a:rPr lang="ru-RU" sz="2000" dirty="0" smtClean="0">
                <a:solidFill>
                  <a:srgbClr val="C00000"/>
                </a:solidFill>
              </a:rPr>
              <a:t>   КСМ ул.Труда</a:t>
            </a:r>
            <a:endParaRPr lang="ru-RU" sz="2000" dirty="0"/>
          </a:p>
        </p:txBody>
      </p:sp>
      <p:pic>
        <p:nvPicPr>
          <p:cNvPr id="11" name="Picture 7" descr="C:\Users\школа 20\Desktop\внеурочка конкурс шкатулка\P60126-163416_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789040"/>
            <a:ext cx="4176464" cy="2808312"/>
          </a:xfrm>
          <a:prstGeom prst="rect">
            <a:avLst/>
          </a:prstGeom>
          <a:noFill/>
        </p:spPr>
      </p:pic>
      <p:pic>
        <p:nvPicPr>
          <p:cNvPr id="1026" name="Picture 2" descr="C:\Users\школа 20\Desktop\внеурочка конкурс шкатулка\20160126_07363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573016"/>
            <a:ext cx="4464496" cy="328498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403648" y="3861048"/>
            <a:ext cx="24249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rgbClr val="C00000"/>
                </a:solidFill>
              </a:rPr>
              <a:t>Ул.Труда-КСМ</a:t>
            </a:r>
            <a:endParaRPr lang="ru-RU" sz="1800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1" y="2"/>
            <a:ext cx="8385175" cy="764704"/>
          </a:xfrm>
        </p:spPr>
        <p:txBody>
          <a:bodyPr/>
          <a:lstStyle/>
          <a:p>
            <a:pPr algn="ctr"/>
            <a:r>
              <a:rPr lang="ru-RU" sz="3200" dirty="0">
                <a:effectLst/>
              </a:rPr>
              <a:t>Учимся определять </a:t>
            </a:r>
            <a:r>
              <a:rPr lang="ru-RU" sz="3200" dirty="0" smtClean="0">
                <a:effectLst/>
              </a:rPr>
              <a:t> облачность</a:t>
            </a:r>
            <a:endParaRPr lang="ru-RU" sz="3200" dirty="0">
              <a:effectLst/>
            </a:endParaRPr>
          </a:p>
        </p:txBody>
      </p:sp>
      <p:pic>
        <p:nvPicPr>
          <p:cNvPr id="96264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143" t="33299" r="5705" b="18034"/>
          <a:stretch>
            <a:fillRect/>
          </a:stretch>
        </p:blipFill>
        <p:spPr bwMode="auto">
          <a:xfrm>
            <a:off x="323528" y="4005064"/>
            <a:ext cx="417646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школа 20\Desktop\внеурочка конкурс шкатулка\20160126_16513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4248472" cy="3168352"/>
          </a:xfrm>
          <a:prstGeom prst="rect">
            <a:avLst/>
          </a:prstGeom>
          <a:noFill/>
        </p:spPr>
      </p:pic>
      <p:pic>
        <p:nvPicPr>
          <p:cNvPr id="2051" name="Picture 3" descr="C:\Users\школа 20\Desktop\внеурочка конкурс шкатулка\20160203_16324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836712"/>
            <a:ext cx="4644008" cy="3219822"/>
          </a:xfrm>
          <a:prstGeom prst="rect">
            <a:avLst/>
          </a:prstGeom>
          <a:noFill/>
        </p:spPr>
      </p:pic>
      <p:pic>
        <p:nvPicPr>
          <p:cNvPr id="2052" name="Picture 4" descr="C:\Users\школа 20\Desktop\внеурочка конкурс шкатулка\20160203_171415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4046984"/>
            <a:ext cx="4644008" cy="269438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55576" y="836712"/>
            <a:ext cx="28745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rgbClr val="C00000"/>
                </a:solidFill>
              </a:rPr>
              <a:t>Верхний –Юрт ,</a:t>
            </a:r>
          </a:p>
          <a:p>
            <a:r>
              <a:rPr lang="ru-RU" sz="1800" dirty="0" smtClean="0">
                <a:solidFill>
                  <a:srgbClr val="C00000"/>
                </a:solidFill>
              </a:rPr>
              <a:t>идёт снег</a:t>
            </a:r>
            <a:endParaRPr lang="ru-RU" sz="1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04048" y="908720"/>
            <a:ext cx="45124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rgbClr val="C00000"/>
                </a:solidFill>
              </a:rPr>
              <a:t>   Барановка - ясная погода</a:t>
            </a:r>
            <a:endParaRPr lang="ru-RU" sz="1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716016" y="4149080"/>
            <a:ext cx="4032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rgbClr val="C00000"/>
                </a:solidFill>
              </a:rPr>
              <a:t>КСМ ул.Труда - малооблачно</a:t>
            </a: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59632" y="4149080"/>
            <a:ext cx="2463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rgbClr val="C00000"/>
                </a:solidFill>
              </a:rPr>
              <a:t>КСМ -пасмурно</a:t>
            </a:r>
            <a:endParaRPr lang="ru-RU" sz="1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60648"/>
          </a:xfrm>
        </p:spPr>
        <p:txBody>
          <a:bodyPr/>
          <a:lstStyle/>
          <a:p>
            <a:r>
              <a:rPr lang="ru-RU" sz="1600" dirty="0" smtClean="0"/>
              <a:t>                             </a:t>
            </a:r>
            <a:r>
              <a:rPr lang="ru-RU" sz="1400" b="1" dirty="0" smtClean="0">
                <a:effectLst/>
              </a:rPr>
              <a:t>Дневник погоды КСМ  ул.Труда Январь-Февраль      </a:t>
            </a:r>
            <a:endParaRPr lang="ru-RU" sz="1600" b="1" dirty="0">
              <a:effectLst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332663"/>
          <a:ext cx="9144001" cy="6607302"/>
        </p:xfrm>
        <a:graphic>
          <a:graphicData uri="http://schemas.openxmlformats.org/drawingml/2006/table">
            <a:tbl>
              <a:tblPr/>
              <a:tblGrid>
                <a:gridCol w="816429"/>
                <a:gridCol w="1551215"/>
                <a:gridCol w="1959429"/>
                <a:gridCol w="1714500"/>
                <a:gridCol w="1632857"/>
                <a:gridCol w="1469571"/>
              </a:tblGrid>
              <a:tr h="19039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Число</a:t>
                      </a:r>
                      <a:endParaRPr lang="ru-RU" sz="105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Температура </a:t>
                      </a:r>
                      <a:r>
                        <a:rPr lang="ru-RU" sz="1100" baseline="30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05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Облачность</a:t>
                      </a:r>
                      <a:endParaRPr lang="ru-RU" sz="105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Явления</a:t>
                      </a:r>
                      <a:endParaRPr lang="ru-RU" sz="105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3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Утро</a:t>
                      </a:r>
                      <a:endParaRPr lang="ru-RU" sz="105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День</a:t>
                      </a:r>
                      <a:endParaRPr lang="ru-RU" sz="105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Ночь</a:t>
                      </a:r>
                      <a:endParaRPr lang="ru-RU" sz="105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77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05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+6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+14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+7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       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малооблачно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05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+6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+16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+7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     малооблачно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105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+8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+16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+10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пасмурно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дождь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105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+8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+8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пасмурно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дождь</a:t>
                      </a: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05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+2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пасмурно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Дождь</a:t>
                      </a:r>
                      <a:r>
                        <a:rPr lang="ru-RU" sz="12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со снегом</a:t>
                      </a: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105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+5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+6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пасмурно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дождь</a:t>
                      </a: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105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+3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+4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+3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пасмурно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дождь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ru-RU" sz="105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+3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+5          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+3       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облачно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ru-RU" sz="105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+3        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+8             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пасмурно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Дождь</a:t>
                      </a:r>
                      <a:r>
                        <a:rPr lang="ru-RU" sz="12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со снегом</a:t>
                      </a: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05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ru-RU" sz="110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0                    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пасмурно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снег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ru-RU" sz="105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</a:t>
                      </a:r>
                      <a:r>
                        <a:rPr lang="ru-RU" sz="110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-2                            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+3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пасмурно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снег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  <a:endParaRPr lang="ru-RU" sz="105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-5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+5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+3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облачно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Дождь</a:t>
                      </a:r>
                      <a:r>
                        <a:rPr lang="ru-RU" sz="12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со снегом</a:t>
                      </a: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ru-RU" sz="105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+5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+3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облачно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Дождь</a:t>
                      </a:r>
                      <a:r>
                        <a:rPr lang="ru-RU" sz="12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со снегом</a:t>
                      </a: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29</a:t>
                      </a:r>
                      <a:endParaRPr lang="ru-RU" sz="105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+2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+4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+4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пасмурно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дождь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05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+4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+6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+3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пасмурно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  <a:endParaRPr lang="ru-RU" sz="105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+8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+13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+5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малооблачно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5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+5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+11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+7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пасмурно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дождь</a:t>
                      </a: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5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+3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+10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+3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малооблачно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5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+4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+10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+4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пасмурно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3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+5</a:t>
                      </a:r>
                      <a:endParaRPr lang="ru-RU" sz="105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+15</a:t>
                      </a:r>
                      <a:endParaRPr lang="ru-RU" sz="105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+5</a:t>
                      </a:r>
                      <a:endParaRPr lang="ru-RU" sz="105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малооблачно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3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+7</a:t>
                      </a:r>
                      <a:endParaRPr lang="ru-RU" sz="105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+15</a:t>
                      </a:r>
                      <a:endParaRPr lang="ru-RU" sz="105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+8</a:t>
                      </a:r>
                      <a:endParaRPr lang="ru-RU" sz="105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Малооблачно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3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+9</a:t>
                      </a:r>
                      <a:endParaRPr lang="ru-RU" sz="105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+14</a:t>
                      </a:r>
                      <a:endParaRPr lang="ru-RU" sz="105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+7</a:t>
                      </a:r>
                      <a:endParaRPr lang="ru-RU" sz="105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пасмурно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дождь</a:t>
                      </a: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05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+7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+10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+6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пасмурно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дождь</a:t>
                      </a: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05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+6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+9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+5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облачно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3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+2</a:t>
                      </a:r>
                      <a:endParaRPr lang="ru-RU" sz="105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+9</a:t>
                      </a:r>
                      <a:endParaRPr lang="ru-RU" sz="105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+4</a:t>
                      </a:r>
                      <a:endParaRPr lang="ru-RU" sz="105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3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</a:t>
                      </a:r>
                      <a:endParaRPr lang="ru-RU" sz="105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+11</a:t>
                      </a:r>
                      <a:endParaRPr lang="ru-RU" sz="105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+4</a:t>
                      </a:r>
                      <a:endParaRPr lang="ru-RU" sz="105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05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+15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+4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05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+8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+13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+8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пасмурно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05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+11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+18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+9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дождь</a:t>
                      </a: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05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+8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+11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+7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облачно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69" name="Рисунок 2" descr="https://st6.gismeteo.ru/static/diary/img/sun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90500" cy="190500"/>
          </a:xfrm>
          <a:prstGeom prst="rect">
            <a:avLst/>
          </a:prstGeom>
          <a:noFill/>
        </p:spPr>
      </p:pic>
      <p:pic>
        <p:nvPicPr>
          <p:cNvPr id="1068" name="Picture 44" descr="https://st6.gismeteo.ru/static/diary/img/sun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90500" cy="190500"/>
          </a:xfrm>
          <a:prstGeom prst="rect">
            <a:avLst/>
          </a:prstGeom>
          <a:noFill/>
        </p:spPr>
      </p:pic>
      <p:pic>
        <p:nvPicPr>
          <p:cNvPr id="1067" name="Рисунок 1" descr="https://st5.gismeteo.ru/static/diary/img/du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90500" cy="190500"/>
          </a:xfrm>
          <a:prstGeom prst="rect">
            <a:avLst/>
          </a:prstGeom>
          <a:noFill/>
        </p:spPr>
      </p:pic>
      <p:pic>
        <p:nvPicPr>
          <p:cNvPr id="1066" name="Рисунок 4" descr="https://st4.gismeteo.ru/static/diary/img/rai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90500" cy="190500"/>
          </a:xfrm>
          <a:prstGeom prst="rect">
            <a:avLst/>
          </a:prstGeom>
          <a:noFill/>
        </p:spPr>
      </p:pic>
      <p:pic>
        <p:nvPicPr>
          <p:cNvPr id="1065" name="Picture 41" descr="https://st5.gismeteo.ru/static/diary/img/du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90500" cy="190500"/>
          </a:xfrm>
          <a:prstGeom prst="rect">
            <a:avLst/>
          </a:prstGeom>
          <a:noFill/>
        </p:spPr>
      </p:pic>
      <p:pic>
        <p:nvPicPr>
          <p:cNvPr id="1064" name="Picture 40" descr="https://st4.gismeteo.ru/static/diary/img/rai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90500" cy="190500"/>
          </a:xfrm>
          <a:prstGeom prst="rect">
            <a:avLst/>
          </a:prstGeom>
          <a:noFill/>
        </p:spPr>
      </p:pic>
      <p:pic>
        <p:nvPicPr>
          <p:cNvPr id="1063" name="Picture 39" descr="https://st5.gismeteo.ru/static/diary/img/du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90500" cy="190500"/>
          </a:xfrm>
          <a:prstGeom prst="rect">
            <a:avLst/>
          </a:prstGeom>
          <a:noFill/>
        </p:spPr>
      </p:pic>
      <p:pic>
        <p:nvPicPr>
          <p:cNvPr id="1062" name="Рисунок 5" descr="https://st5.gismeteo.ru/static/diary/img/sno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190500" cy="190500"/>
          </a:xfrm>
          <a:prstGeom prst="rect">
            <a:avLst/>
          </a:prstGeom>
          <a:noFill/>
        </p:spPr>
      </p:pic>
      <p:pic>
        <p:nvPicPr>
          <p:cNvPr id="1061" name="Picture 37" descr="https://st5.gismeteo.ru/static/diary/img/du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90500" cy="190500"/>
          </a:xfrm>
          <a:prstGeom prst="rect">
            <a:avLst/>
          </a:prstGeom>
          <a:noFill/>
        </p:spPr>
      </p:pic>
      <p:pic>
        <p:nvPicPr>
          <p:cNvPr id="1060" name="Picture 36" descr="https://st4.gismeteo.ru/static/diary/img/rai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90500" cy="190500"/>
          </a:xfrm>
          <a:prstGeom prst="rect">
            <a:avLst/>
          </a:prstGeom>
          <a:noFill/>
        </p:spPr>
      </p:pic>
      <p:pic>
        <p:nvPicPr>
          <p:cNvPr id="1059" name="Picture 35" descr="https://st5.gismeteo.ru/static/diary/img/du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90500" cy="190500"/>
          </a:xfrm>
          <a:prstGeom prst="rect">
            <a:avLst/>
          </a:prstGeom>
          <a:noFill/>
        </p:spPr>
      </p:pic>
      <p:pic>
        <p:nvPicPr>
          <p:cNvPr id="1058" name="Picture 34" descr="https://st4.gismeteo.ru/static/diary/img/rai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90500" cy="190500"/>
          </a:xfrm>
          <a:prstGeom prst="rect">
            <a:avLst/>
          </a:prstGeom>
          <a:noFill/>
        </p:spPr>
      </p:pic>
      <p:pic>
        <p:nvPicPr>
          <p:cNvPr id="1057" name="Рисунок 3" descr="https://st4.gismeteo.ru/static/diary/img/sunc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0"/>
            <a:ext cx="190500" cy="190500"/>
          </a:xfrm>
          <a:prstGeom prst="rect">
            <a:avLst/>
          </a:prstGeom>
          <a:noFill/>
        </p:spPr>
      </p:pic>
      <p:pic>
        <p:nvPicPr>
          <p:cNvPr id="1056" name="Picture 32" descr="https://st5.gismeteo.ru/static/diary/img/du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90500" cy="190500"/>
          </a:xfrm>
          <a:prstGeom prst="rect">
            <a:avLst/>
          </a:prstGeom>
          <a:noFill/>
        </p:spPr>
      </p:pic>
      <p:pic>
        <p:nvPicPr>
          <p:cNvPr id="1055" name="Picture 31" descr="https://st5.gismeteo.ru/static/diary/img/sno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190500" cy="190500"/>
          </a:xfrm>
          <a:prstGeom prst="rect">
            <a:avLst/>
          </a:prstGeom>
          <a:noFill/>
        </p:spPr>
      </p:pic>
      <p:pic>
        <p:nvPicPr>
          <p:cNvPr id="1054" name="Picture 30" descr="https://st5.gismeteo.ru/static/diary/img/du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90500" cy="190500"/>
          </a:xfrm>
          <a:prstGeom prst="rect">
            <a:avLst/>
          </a:prstGeom>
          <a:noFill/>
        </p:spPr>
      </p:pic>
      <p:pic>
        <p:nvPicPr>
          <p:cNvPr id="1053" name="Picture 29" descr="https://st5.gismeteo.ru/static/diary/img/sno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190500" cy="190500"/>
          </a:xfrm>
          <a:prstGeom prst="rect">
            <a:avLst/>
          </a:prstGeom>
          <a:noFill/>
        </p:spPr>
      </p:pic>
      <p:pic>
        <p:nvPicPr>
          <p:cNvPr id="1052" name="Picture 28" descr="https://st5.gismeteo.ru/static/diary/img/du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90500" cy="190500"/>
          </a:xfrm>
          <a:prstGeom prst="rect">
            <a:avLst/>
          </a:prstGeom>
          <a:noFill/>
        </p:spPr>
      </p:pic>
      <p:pic>
        <p:nvPicPr>
          <p:cNvPr id="1051" name="Picture 27" descr="https://st5.gismeteo.ru/static/diary/img/sno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190500" cy="190500"/>
          </a:xfrm>
          <a:prstGeom prst="rect">
            <a:avLst/>
          </a:prstGeom>
          <a:noFill/>
        </p:spPr>
      </p:pic>
      <p:pic>
        <p:nvPicPr>
          <p:cNvPr id="1050" name="Picture 26" descr="https://st4.gismeteo.ru/static/diary/img/sunc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0"/>
            <a:ext cx="190500" cy="190500"/>
          </a:xfrm>
          <a:prstGeom prst="rect">
            <a:avLst/>
          </a:prstGeom>
          <a:noFill/>
        </p:spPr>
      </p:pic>
      <p:pic>
        <p:nvPicPr>
          <p:cNvPr id="1049" name="Picture 25" descr="https://st5.gismeteo.ru/static/diary/img/sno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190500" cy="190500"/>
          </a:xfrm>
          <a:prstGeom prst="rect">
            <a:avLst/>
          </a:prstGeom>
          <a:noFill/>
        </p:spPr>
      </p:pic>
      <p:pic>
        <p:nvPicPr>
          <p:cNvPr id="1048" name="Picture 24" descr="https://st4.gismeteo.ru/static/diary/img/sunc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0"/>
            <a:ext cx="190500" cy="190500"/>
          </a:xfrm>
          <a:prstGeom prst="rect">
            <a:avLst/>
          </a:prstGeom>
          <a:noFill/>
        </p:spPr>
      </p:pic>
      <p:pic>
        <p:nvPicPr>
          <p:cNvPr id="1047" name="Picture 23" descr="https://st5.gismeteo.ru/static/diary/img/sno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190500" cy="190500"/>
          </a:xfrm>
          <a:prstGeom prst="rect">
            <a:avLst/>
          </a:prstGeom>
          <a:noFill/>
        </p:spPr>
      </p:pic>
      <p:pic>
        <p:nvPicPr>
          <p:cNvPr id="1046" name="Picture 22" descr="https://st5.gismeteo.ru/static/diary/img/du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90500" cy="190500"/>
          </a:xfrm>
          <a:prstGeom prst="rect">
            <a:avLst/>
          </a:prstGeom>
          <a:noFill/>
        </p:spPr>
      </p:pic>
      <p:pic>
        <p:nvPicPr>
          <p:cNvPr id="1045" name="Picture 21" descr="https://st4.gismeteo.ru/static/diary/img/rai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90500" cy="190500"/>
          </a:xfrm>
          <a:prstGeom prst="rect">
            <a:avLst/>
          </a:prstGeom>
          <a:noFill/>
        </p:spPr>
      </p:pic>
      <p:pic>
        <p:nvPicPr>
          <p:cNvPr id="1044" name="Picture 20" descr="https://st5.gismeteo.ru/static/diary/img/du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90500" cy="190500"/>
          </a:xfrm>
          <a:prstGeom prst="rect">
            <a:avLst/>
          </a:prstGeom>
          <a:noFill/>
        </p:spPr>
      </p:pic>
      <p:pic>
        <p:nvPicPr>
          <p:cNvPr id="1043" name="Picture 19" descr="https://st6.gismeteo.ru/static/diary/img/sun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90500" cy="190500"/>
          </a:xfrm>
          <a:prstGeom prst="rect">
            <a:avLst/>
          </a:prstGeom>
          <a:noFill/>
        </p:spPr>
      </p:pic>
      <p:pic>
        <p:nvPicPr>
          <p:cNvPr id="1042" name="Picture 18" descr="https://st5.gismeteo.ru/static/diary/img/du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90500" cy="190500"/>
          </a:xfrm>
          <a:prstGeom prst="rect">
            <a:avLst/>
          </a:prstGeom>
          <a:noFill/>
        </p:spPr>
      </p:pic>
      <p:pic>
        <p:nvPicPr>
          <p:cNvPr id="1041" name="Picture 17" descr="https://st4.gismeteo.ru/static/diary/img/rai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90500" cy="190500"/>
          </a:xfrm>
          <a:prstGeom prst="rect">
            <a:avLst/>
          </a:prstGeom>
          <a:noFill/>
        </p:spPr>
      </p:pic>
      <p:pic>
        <p:nvPicPr>
          <p:cNvPr id="1040" name="Picture 16" descr="https://st6.gismeteo.ru/static/diary/img/sun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90500" cy="190500"/>
          </a:xfrm>
          <a:prstGeom prst="rect">
            <a:avLst/>
          </a:prstGeom>
          <a:noFill/>
        </p:spPr>
      </p:pic>
      <p:pic>
        <p:nvPicPr>
          <p:cNvPr id="1039" name="Picture 15" descr="https://st4.gismeteo.ru/static/diary/img/sunc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0"/>
            <a:ext cx="190500" cy="190500"/>
          </a:xfrm>
          <a:prstGeom prst="rect">
            <a:avLst/>
          </a:prstGeom>
          <a:noFill/>
        </p:spPr>
      </p:pic>
      <p:pic>
        <p:nvPicPr>
          <p:cNvPr id="1038" name="Picture 14" descr="https://st6.gismeteo.ru/static/diary/img/sun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90500" cy="190500"/>
          </a:xfrm>
          <a:prstGeom prst="rect">
            <a:avLst/>
          </a:prstGeom>
          <a:noFill/>
        </p:spPr>
      </p:pic>
      <p:pic>
        <p:nvPicPr>
          <p:cNvPr id="1037" name="Picture 13" descr="https://st6.gismeteo.ru/static/diary/img/sun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90500" cy="190500"/>
          </a:xfrm>
          <a:prstGeom prst="rect">
            <a:avLst/>
          </a:prstGeom>
          <a:noFill/>
        </p:spPr>
      </p:pic>
      <p:pic>
        <p:nvPicPr>
          <p:cNvPr id="1036" name="Picture 12" descr="https://st5.gismeteo.ru/static/diary/img/du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90500" cy="190500"/>
          </a:xfrm>
          <a:prstGeom prst="rect">
            <a:avLst/>
          </a:prstGeom>
          <a:noFill/>
        </p:spPr>
      </p:pic>
      <p:pic>
        <p:nvPicPr>
          <p:cNvPr id="1035" name="Picture 11" descr="https://st4.gismeteo.ru/static/diary/img/rai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90500" cy="190500"/>
          </a:xfrm>
          <a:prstGeom prst="rect">
            <a:avLst/>
          </a:prstGeom>
          <a:noFill/>
        </p:spPr>
      </p:pic>
      <p:pic>
        <p:nvPicPr>
          <p:cNvPr id="1034" name="Picture 10" descr="https://st5.gismeteo.ru/static/diary/img/du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90500" cy="190500"/>
          </a:xfrm>
          <a:prstGeom prst="rect">
            <a:avLst/>
          </a:prstGeom>
          <a:noFill/>
        </p:spPr>
      </p:pic>
      <p:pic>
        <p:nvPicPr>
          <p:cNvPr id="1033" name="Picture 9" descr="https://st4.gismeteo.ru/static/diary/img/rai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90500" cy="190500"/>
          </a:xfrm>
          <a:prstGeom prst="rect">
            <a:avLst/>
          </a:prstGeom>
          <a:noFill/>
        </p:spPr>
      </p:pic>
      <p:pic>
        <p:nvPicPr>
          <p:cNvPr id="1032" name="Picture 8" descr="https://st4.gismeteo.ru/static/diary/img/sunc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0"/>
            <a:ext cx="190500" cy="190500"/>
          </a:xfrm>
          <a:prstGeom prst="rect">
            <a:avLst/>
          </a:prstGeom>
          <a:noFill/>
        </p:spPr>
      </p:pic>
      <p:pic>
        <p:nvPicPr>
          <p:cNvPr id="1031" name="Рисунок 6" descr="https://st6.gismeteo.ru/static/diary/img/su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0"/>
            <a:ext cx="190500" cy="190500"/>
          </a:xfrm>
          <a:prstGeom prst="rect">
            <a:avLst/>
          </a:prstGeom>
          <a:noFill/>
        </p:spPr>
      </p:pic>
      <p:pic>
        <p:nvPicPr>
          <p:cNvPr id="1030" name="Picture 6" descr="https://st6.gismeteo.ru/static/diary/img/su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0"/>
            <a:ext cx="190500" cy="190500"/>
          </a:xfrm>
          <a:prstGeom prst="rect">
            <a:avLst/>
          </a:prstGeom>
          <a:noFill/>
        </p:spPr>
      </p:pic>
      <p:pic>
        <p:nvPicPr>
          <p:cNvPr id="1029" name="Picture 5" descr="https://st6.gismeteo.ru/static/diary/img/su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0"/>
            <a:ext cx="190500" cy="190500"/>
          </a:xfrm>
          <a:prstGeom prst="rect">
            <a:avLst/>
          </a:prstGeom>
          <a:noFill/>
        </p:spPr>
      </p:pic>
      <p:pic>
        <p:nvPicPr>
          <p:cNvPr id="1028" name="Picture 4" descr="https://st5.gismeteo.ru/static/diary/img/du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90500" cy="190500"/>
          </a:xfrm>
          <a:prstGeom prst="rect">
            <a:avLst/>
          </a:prstGeom>
          <a:noFill/>
        </p:spPr>
      </p:pic>
      <p:pic>
        <p:nvPicPr>
          <p:cNvPr id="1027" name="Picture 3" descr="https://st4.gismeteo.ru/static/diary/img/rai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90500" cy="190500"/>
          </a:xfrm>
          <a:prstGeom prst="rect">
            <a:avLst/>
          </a:prstGeom>
          <a:noFill/>
        </p:spPr>
      </p:pic>
      <p:pic>
        <p:nvPicPr>
          <p:cNvPr id="1026" name="Picture 2" descr="https://st6.gismeteo.ru/static/diary/img/su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0"/>
            <a:ext cx="190500" cy="190500"/>
          </a:xfrm>
          <a:prstGeom prst="rect">
            <a:avLst/>
          </a:prstGeom>
          <a:noFill/>
        </p:spPr>
      </p:pic>
      <p:pic>
        <p:nvPicPr>
          <p:cNvPr id="1025" name="Picture 1" descr="https://st4.gismeteo.ru/static/diary/img/sunc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0"/>
            <a:ext cx="190500" cy="1905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332656"/>
          </a:xfrm>
        </p:spPr>
        <p:txBody>
          <a:bodyPr/>
          <a:lstStyle/>
          <a:p>
            <a:r>
              <a:rPr lang="ru-RU" sz="1600" dirty="0" smtClean="0"/>
              <a:t>                              </a:t>
            </a:r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" y="260663"/>
          <a:ext cx="9143998" cy="6519672"/>
        </p:xfrm>
        <a:graphic>
          <a:graphicData uri="http://schemas.openxmlformats.org/drawingml/2006/table">
            <a:tbl>
              <a:tblPr/>
              <a:tblGrid>
                <a:gridCol w="900260"/>
                <a:gridCol w="1920760"/>
                <a:gridCol w="2334638"/>
                <a:gridCol w="2042809"/>
                <a:gridCol w="1945531"/>
              </a:tblGrid>
              <a:tr h="16963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Число</a:t>
                      </a:r>
                      <a:endParaRPr lang="ru-RU" sz="9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Температура </a:t>
                      </a:r>
                      <a:r>
                        <a:rPr lang="ru-RU" sz="1050" baseline="3000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105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Явления</a:t>
                      </a:r>
                      <a:endParaRPr lang="ru-RU" sz="90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8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Утро</a:t>
                      </a:r>
                      <a:endParaRPr lang="ru-RU" sz="1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День</a:t>
                      </a:r>
                      <a:endParaRPr lang="ru-RU" sz="1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Ночь</a:t>
                      </a:r>
                      <a:endParaRPr lang="ru-RU" sz="1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17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+6</a:t>
                      </a:r>
                      <a:endParaRPr lang="ru-RU" sz="105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+14</a:t>
                      </a:r>
                      <a:endParaRPr lang="ru-RU" sz="105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+7</a:t>
                      </a:r>
                      <a:endParaRPr lang="ru-RU" sz="105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            </a:t>
                      </a:r>
                      <a:r>
                        <a:rPr lang="ru-RU" sz="1050" i="1" dirty="0">
                          <a:solidFill>
                            <a:srgbClr val="3366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+6</a:t>
                      </a:r>
                      <a:endParaRPr lang="ru-RU" sz="105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+16</a:t>
                      </a:r>
                      <a:endParaRPr lang="ru-RU" sz="105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+7</a:t>
                      </a:r>
                      <a:endParaRPr lang="ru-RU" sz="105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1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+8</a:t>
                      </a:r>
                      <a:endParaRPr lang="ru-RU" sz="105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+16</a:t>
                      </a:r>
                      <a:endParaRPr lang="ru-RU" sz="105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+10</a:t>
                      </a:r>
                      <a:endParaRPr lang="ru-RU" sz="105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1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+8</a:t>
                      </a:r>
                      <a:endParaRPr lang="ru-RU" sz="105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+8</a:t>
                      </a:r>
                      <a:endParaRPr lang="ru-RU" sz="105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</a:t>
                      </a:r>
                      <a:endParaRPr lang="ru-RU" sz="105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снег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</a:t>
                      </a:r>
                      <a:endParaRPr lang="ru-RU" sz="105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+2</a:t>
                      </a:r>
                      <a:endParaRPr lang="ru-RU" sz="105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</a:t>
                      </a:r>
                      <a:endParaRPr lang="ru-RU" sz="105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снег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1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+5</a:t>
                      </a:r>
                      <a:endParaRPr lang="ru-RU" sz="105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+6</a:t>
                      </a:r>
                      <a:endParaRPr lang="ru-RU" sz="105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1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+3</a:t>
                      </a:r>
                      <a:endParaRPr lang="ru-RU" sz="105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+4</a:t>
                      </a:r>
                      <a:endParaRPr lang="ru-RU" sz="105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+3</a:t>
                      </a:r>
                      <a:endParaRPr lang="ru-RU" sz="105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дождь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ru-RU" sz="1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+3</a:t>
                      </a:r>
                      <a:endParaRPr lang="ru-RU" sz="105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+5          </a:t>
                      </a:r>
                      <a:endParaRPr lang="ru-RU" sz="105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+3       </a:t>
                      </a:r>
                      <a:endParaRPr lang="ru-RU" sz="105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ru-RU" sz="1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+3        </a:t>
                      </a:r>
                      <a:endParaRPr lang="ru-RU" sz="105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+8             </a:t>
                      </a:r>
                      <a:endParaRPr lang="ru-RU" sz="105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</a:t>
                      </a:r>
                      <a:endParaRPr lang="ru-RU" sz="105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ru-RU" sz="105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    0                    </a:t>
                      </a:r>
                      <a:endParaRPr lang="ru-RU" sz="105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</a:t>
                      </a:r>
                      <a:endParaRPr lang="ru-RU" sz="105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снег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ru-RU" sz="1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</a:t>
                      </a:r>
                      <a:r>
                        <a:rPr lang="ru-RU" sz="105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-2                            </a:t>
                      </a:r>
                      <a:endParaRPr lang="ru-RU" sz="105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+3</a:t>
                      </a:r>
                      <a:endParaRPr lang="ru-RU" sz="105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</a:t>
                      </a:r>
                      <a:endParaRPr lang="ru-RU" sz="105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снег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  <a:endParaRPr lang="ru-RU" sz="1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-5</a:t>
                      </a:r>
                      <a:endParaRPr lang="ru-RU" sz="105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+5</a:t>
                      </a:r>
                      <a:endParaRPr lang="ru-RU" sz="105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+3</a:t>
                      </a:r>
                      <a:endParaRPr lang="ru-RU" sz="105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ru-RU" sz="1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</a:t>
                      </a:r>
                      <a:endParaRPr lang="ru-RU" sz="105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+5</a:t>
                      </a:r>
                      <a:endParaRPr lang="ru-RU" sz="105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+3</a:t>
                      </a:r>
                      <a:endParaRPr lang="ru-RU" sz="105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29</a:t>
                      </a:r>
                      <a:endParaRPr lang="ru-RU" sz="1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+2</a:t>
                      </a:r>
                      <a:endParaRPr lang="ru-RU" sz="105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+4</a:t>
                      </a:r>
                      <a:endParaRPr lang="ru-RU" sz="105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+4</a:t>
                      </a:r>
                      <a:endParaRPr lang="ru-RU" sz="105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+4</a:t>
                      </a:r>
                      <a:endParaRPr lang="ru-RU" sz="105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+6</a:t>
                      </a:r>
                      <a:endParaRPr lang="ru-RU" sz="105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+3</a:t>
                      </a:r>
                      <a:endParaRPr lang="ru-RU" sz="105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дождь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  <a:endParaRPr lang="ru-RU" sz="1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+8</a:t>
                      </a:r>
                      <a:endParaRPr lang="ru-RU" sz="105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+13</a:t>
                      </a:r>
                      <a:endParaRPr lang="ru-RU" sz="105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+5</a:t>
                      </a:r>
                      <a:endParaRPr lang="ru-RU" sz="105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+5</a:t>
                      </a:r>
                      <a:endParaRPr lang="ru-RU" sz="105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+11</a:t>
                      </a:r>
                      <a:endParaRPr lang="ru-RU" sz="105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+7</a:t>
                      </a:r>
                      <a:endParaRPr lang="ru-RU" sz="105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+3</a:t>
                      </a:r>
                      <a:endParaRPr lang="ru-RU" sz="105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+10</a:t>
                      </a:r>
                      <a:endParaRPr lang="ru-RU" sz="105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+3</a:t>
                      </a:r>
                      <a:endParaRPr lang="ru-RU" sz="105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+4</a:t>
                      </a:r>
                      <a:endParaRPr lang="ru-RU" sz="105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+10</a:t>
                      </a:r>
                      <a:endParaRPr lang="ru-RU" sz="105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+4</a:t>
                      </a:r>
                      <a:endParaRPr lang="ru-RU" sz="105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+5</a:t>
                      </a:r>
                      <a:endParaRPr lang="ru-RU" sz="105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+15</a:t>
                      </a:r>
                      <a:endParaRPr lang="ru-RU" sz="105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+5</a:t>
                      </a:r>
                      <a:endParaRPr lang="ru-RU" sz="105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+7</a:t>
                      </a:r>
                      <a:endParaRPr lang="ru-RU" sz="105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+15</a:t>
                      </a:r>
                      <a:endParaRPr lang="ru-RU" sz="105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+8</a:t>
                      </a:r>
                      <a:endParaRPr lang="ru-RU" sz="105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дождь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+9</a:t>
                      </a:r>
                      <a:endParaRPr lang="ru-RU" sz="105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+14</a:t>
                      </a:r>
                      <a:endParaRPr lang="ru-RU" sz="105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+7</a:t>
                      </a:r>
                      <a:endParaRPr lang="ru-RU" sz="105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0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+7</a:t>
                      </a:r>
                      <a:endParaRPr lang="ru-RU" sz="105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+10</a:t>
                      </a:r>
                      <a:endParaRPr lang="ru-RU" sz="105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+6</a:t>
                      </a:r>
                      <a:endParaRPr lang="ru-RU" sz="105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4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+6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+9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+5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4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1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+2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+9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+4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4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+11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+4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4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1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+15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+4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4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1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+8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+13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+8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4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1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+11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+18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+9</a:t>
                      </a:r>
                      <a:endParaRPr lang="ru-RU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4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1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+8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+11</a:t>
                      </a:r>
                      <a:endParaRPr lang="ru-RU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+7</a:t>
                      </a:r>
                      <a:endParaRPr lang="ru-RU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69" name="Рисунок 2" descr="https://st6.gismeteo.ru/static/diary/img/sun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90500" cy="190500"/>
          </a:xfrm>
          <a:prstGeom prst="rect">
            <a:avLst/>
          </a:prstGeom>
          <a:noFill/>
        </p:spPr>
      </p:pic>
      <p:pic>
        <p:nvPicPr>
          <p:cNvPr id="1068" name="Picture 44" descr="https://st6.gismeteo.ru/static/diary/img/sun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90500" cy="190500"/>
          </a:xfrm>
          <a:prstGeom prst="rect">
            <a:avLst/>
          </a:prstGeom>
          <a:noFill/>
        </p:spPr>
      </p:pic>
      <p:pic>
        <p:nvPicPr>
          <p:cNvPr id="1067" name="Рисунок 1" descr="https://st5.gismeteo.ru/static/diary/img/du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90500" cy="190500"/>
          </a:xfrm>
          <a:prstGeom prst="rect">
            <a:avLst/>
          </a:prstGeom>
          <a:noFill/>
        </p:spPr>
      </p:pic>
      <p:pic>
        <p:nvPicPr>
          <p:cNvPr id="1066" name="Рисунок 4" descr="https://st4.gismeteo.ru/static/diary/img/rai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90500" cy="190500"/>
          </a:xfrm>
          <a:prstGeom prst="rect">
            <a:avLst/>
          </a:prstGeom>
          <a:noFill/>
        </p:spPr>
      </p:pic>
      <p:pic>
        <p:nvPicPr>
          <p:cNvPr id="1065" name="Picture 41" descr="https://st5.gismeteo.ru/static/diary/img/du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90500" cy="190500"/>
          </a:xfrm>
          <a:prstGeom prst="rect">
            <a:avLst/>
          </a:prstGeom>
          <a:noFill/>
        </p:spPr>
      </p:pic>
      <p:pic>
        <p:nvPicPr>
          <p:cNvPr id="1064" name="Picture 40" descr="https://st4.gismeteo.ru/static/diary/img/rai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90500" cy="190500"/>
          </a:xfrm>
          <a:prstGeom prst="rect">
            <a:avLst/>
          </a:prstGeom>
          <a:noFill/>
        </p:spPr>
      </p:pic>
      <p:pic>
        <p:nvPicPr>
          <p:cNvPr id="1063" name="Picture 39" descr="https://st5.gismeteo.ru/static/diary/img/du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90500" cy="190500"/>
          </a:xfrm>
          <a:prstGeom prst="rect">
            <a:avLst/>
          </a:prstGeom>
          <a:noFill/>
        </p:spPr>
      </p:pic>
      <p:pic>
        <p:nvPicPr>
          <p:cNvPr id="1062" name="Рисунок 5" descr="https://st5.gismeteo.ru/static/diary/img/sno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190500" cy="190500"/>
          </a:xfrm>
          <a:prstGeom prst="rect">
            <a:avLst/>
          </a:prstGeom>
          <a:noFill/>
        </p:spPr>
      </p:pic>
      <p:pic>
        <p:nvPicPr>
          <p:cNvPr id="1061" name="Picture 37" descr="https://st5.gismeteo.ru/static/diary/img/du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90500" cy="190500"/>
          </a:xfrm>
          <a:prstGeom prst="rect">
            <a:avLst/>
          </a:prstGeom>
          <a:noFill/>
        </p:spPr>
      </p:pic>
      <p:pic>
        <p:nvPicPr>
          <p:cNvPr id="1060" name="Picture 36" descr="https://st4.gismeteo.ru/static/diary/img/rai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90500" cy="190500"/>
          </a:xfrm>
          <a:prstGeom prst="rect">
            <a:avLst/>
          </a:prstGeom>
          <a:noFill/>
        </p:spPr>
      </p:pic>
      <p:pic>
        <p:nvPicPr>
          <p:cNvPr id="1059" name="Picture 35" descr="https://st5.gismeteo.ru/static/diary/img/du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90500" cy="190500"/>
          </a:xfrm>
          <a:prstGeom prst="rect">
            <a:avLst/>
          </a:prstGeom>
          <a:noFill/>
        </p:spPr>
      </p:pic>
      <p:pic>
        <p:nvPicPr>
          <p:cNvPr id="1058" name="Picture 34" descr="https://st4.gismeteo.ru/static/diary/img/rai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90500" cy="190500"/>
          </a:xfrm>
          <a:prstGeom prst="rect">
            <a:avLst/>
          </a:prstGeom>
          <a:noFill/>
        </p:spPr>
      </p:pic>
      <p:pic>
        <p:nvPicPr>
          <p:cNvPr id="1057" name="Рисунок 3" descr="https://st4.gismeteo.ru/static/diary/img/sunc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0"/>
            <a:ext cx="190500" cy="190500"/>
          </a:xfrm>
          <a:prstGeom prst="rect">
            <a:avLst/>
          </a:prstGeom>
          <a:noFill/>
        </p:spPr>
      </p:pic>
      <p:pic>
        <p:nvPicPr>
          <p:cNvPr id="1056" name="Picture 32" descr="https://st5.gismeteo.ru/static/diary/img/du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90500" cy="190500"/>
          </a:xfrm>
          <a:prstGeom prst="rect">
            <a:avLst/>
          </a:prstGeom>
          <a:noFill/>
        </p:spPr>
      </p:pic>
      <p:pic>
        <p:nvPicPr>
          <p:cNvPr id="1055" name="Picture 31" descr="https://st5.gismeteo.ru/static/diary/img/sno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190500" cy="190500"/>
          </a:xfrm>
          <a:prstGeom prst="rect">
            <a:avLst/>
          </a:prstGeom>
          <a:noFill/>
        </p:spPr>
      </p:pic>
      <p:pic>
        <p:nvPicPr>
          <p:cNvPr id="1054" name="Picture 30" descr="https://st5.gismeteo.ru/static/diary/img/du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90500" cy="190500"/>
          </a:xfrm>
          <a:prstGeom prst="rect">
            <a:avLst/>
          </a:prstGeom>
          <a:noFill/>
        </p:spPr>
      </p:pic>
      <p:pic>
        <p:nvPicPr>
          <p:cNvPr id="1053" name="Picture 29" descr="https://st5.gismeteo.ru/static/diary/img/sno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190500" cy="190500"/>
          </a:xfrm>
          <a:prstGeom prst="rect">
            <a:avLst/>
          </a:prstGeom>
          <a:noFill/>
        </p:spPr>
      </p:pic>
      <p:pic>
        <p:nvPicPr>
          <p:cNvPr id="1052" name="Picture 28" descr="https://st5.gismeteo.ru/static/diary/img/du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90500" cy="190500"/>
          </a:xfrm>
          <a:prstGeom prst="rect">
            <a:avLst/>
          </a:prstGeom>
          <a:noFill/>
        </p:spPr>
      </p:pic>
      <p:pic>
        <p:nvPicPr>
          <p:cNvPr id="1051" name="Picture 27" descr="https://st5.gismeteo.ru/static/diary/img/sno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190500" cy="190500"/>
          </a:xfrm>
          <a:prstGeom prst="rect">
            <a:avLst/>
          </a:prstGeom>
          <a:noFill/>
        </p:spPr>
      </p:pic>
      <p:pic>
        <p:nvPicPr>
          <p:cNvPr id="1050" name="Picture 26" descr="https://st4.gismeteo.ru/static/diary/img/sunc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0"/>
            <a:ext cx="190500" cy="190500"/>
          </a:xfrm>
          <a:prstGeom prst="rect">
            <a:avLst/>
          </a:prstGeom>
          <a:noFill/>
        </p:spPr>
      </p:pic>
      <p:pic>
        <p:nvPicPr>
          <p:cNvPr id="1049" name="Picture 25" descr="https://st5.gismeteo.ru/static/diary/img/sno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190500" cy="190500"/>
          </a:xfrm>
          <a:prstGeom prst="rect">
            <a:avLst/>
          </a:prstGeom>
          <a:noFill/>
        </p:spPr>
      </p:pic>
      <p:pic>
        <p:nvPicPr>
          <p:cNvPr id="1048" name="Picture 24" descr="https://st4.gismeteo.ru/static/diary/img/sunc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0"/>
            <a:ext cx="190500" cy="190500"/>
          </a:xfrm>
          <a:prstGeom prst="rect">
            <a:avLst/>
          </a:prstGeom>
          <a:noFill/>
        </p:spPr>
      </p:pic>
      <p:pic>
        <p:nvPicPr>
          <p:cNvPr id="1047" name="Picture 23" descr="https://st5.gismeteo.ru/static/diary/img/sno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190500" cy="190500"/>
          </a:xfrm>
          <a:prstGeom prst="rect">
            <a:avLst/>
          </a:prstGeom>
          <a:noFill/>
        </p:spPr>
      </p:pic>
      <p:pic>
        <p:nvPicPr>
          <p:cNvPr id="1046" name="Picture 22" descr="https://st5.gismeteo.ru/static/diary/img/du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90500" cy="190500"/>
          </a:xfrm>
          <a:prstGeom prst="rect">
            <a:avLst/>
          </a:prstGeom>
          <a:noFill/>
        </p:spPr>
      </p:pic>
      <p:pic>
        <p:nvPicPr>
          <p:cNvPr id="1045" name="Picture 21" descr="https://st4.gismeteo.ru/static/diary/img/rai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90500" cy="190500"/>
          </a:xfrm>
          <a:prstGeom prst="rect">
            <a:avLst/>
          </a:prstGeom>
          <a:noFill/>
        </p:spPr>
      </p:pic>
      <p:pic>
        <p:nvPicPr>
          <p:cNvPr id="1044" name="Picture 20" descr="https://st5.gismeteo.ru/static/diary/img/du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90500" cy="190500"/>
          </a:xfrm>
          <a:prstGeom prst="rect">
            <a:avLst/>
          </a:prstGeom>
          <a:noFill/>
        </p:spPr>
      </p:pic>
      <p:pic>
        <p:nvPicPr>
          <p:cNvPr id="1043" name="Picture 19" descr="https://st6.gismeteo.ru/static/diary/img/sun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90500" cy="190500"/>
          </a:xfrm>
          <a:prstGeom prst="rect">
            <a:avLst/>
          </a:prstGeom>
          <a:noFill/>
        </p:spPr>
      </p:pic>
      <p:pic>
        <p:nvPicPr>
          <p:cNvPr id="1042" name="Picture 18" descr="https://st5.gismeteo.ru/static/diary/img/du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90500" cy="190500"/>
          </a:xfrm>
          <a:prstGeom prst="rect">
            <a:avLst/>
          </a:prstGeom>
          <a:noFill/>
        </p:spPr>
      </p:pic>
      <p:pic>
        <p:nvPicPr>
          <p:cNvPr id="1041" name="Picture 17" descr="https://st4.gismeteo.ru/static/diary/img/rai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90500" cy="190500"/>
          </a:xfrm>
          <a:prstGeom prst="rect">
            <a:avLst/>
          </a:prstGeom>
          <a:noFill/>
        </p:spPr>
      </p:pic>
      <p:pic>
        <p:nvPicPr>
          <p:cNvPr id="1040" name="Picture 16" descr="https://st6.gismeteo.ru/static/diary/img/sun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90500" cy="190500"/>
          </a:xfrm>
          <a:prstGeom prst="rect">
            <a:avLst/>
          </a:prstGeom>
          <a:noFill/>
        </p:spPr>
      </p:pic>
      <p:pic>
        <p:nvPicPr>
          <p:cNvPr id="1039" name="Picture 15" descr="https://st4.gismeteo.ru/static/diary/img/sunc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0"/>
            <a:ext cx="190500" cy="190500"/>
          </a:xfrm>
          <a:prstGeom prst="rect">
            <a:avLst/>
          </a:prstGeom>
          <a:noFill/>
        </p:spPr>
      </p:pic>
      <p:pic>
        <p:nvPicPr>
          <p:cNvPr id="1038" name="Picture 14" descr="https://st6.gismeteo.ru/static/diary/img/sun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90500" cy="190500"/>
          </a:xfrm>
          <a:prstGeom prst="rect">
            <a:avLst/>
          </a:prstGeom>
          <a:noFill/>
        </p:spPr>
      </p:pic>
      <p:pic>
        <p:nvPicPr>
          <p:cNvPr id="1037" name="Picture 13" descr="https://st6.gismeteo.ru/static/diary/img/sun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90500" cy="190500"/>
          </a:xfrm>
          <a:prstGeom prst="rect">
            <a:avLst/>
          </a:prstGeom>
          <a:noFill/>
        </p:spPr>
      </p:pic>
      <p:pic>
        <p:nvPicPr>
          <p:cNvPr id="1036" name="Picture 12" descr="https://st5.gismeteo.ru/static/diary/img/du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90500" cy="190500"/>
          </a:xfrm>
          <a:prstGeom prst="rect">
            <a:avLst/>
          </a:prstGeom>
          <a:noFill/>
        </p:spPr>
      </p:pic>
      <p:pic>
        <p:nvPicPr>
          <p:cNvPr id="1035" name="Picture 11" descr="https://st4.gismeteo.ru/static/diary/img/rai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90500" cy="190500"/>
          </a:xfrm>
          <a:prstGeom prst="rect">
            <a:avLst/>
          </a:prstGeom>
          <a:noFill/>
        </p:spPr>
      </p:pic>
      <p:pic>
        <p:nvPicPr>
          <p:cNvPr id="1034" name="Picture 10" descr="https://st5.gismeteo.ru/static/diary/img/du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90500" cy="190500"/>
          </a:xfrm>
          <a:prstGeom prst="rect">
            <a:avLst/>
          </a:prstGeom>
          <a:noFill/>
        </p:spPr>
      </p:pic>
      <p:pic>
        <p:nvPicPr>
          <p:cNvPr id="1033" name="Picture 9" descr="https://st4.gismeteo.ru/static/diary/img/rai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90500" cy="190500"/>
          </a:xfrm>
          <a:prstGeom prst="rect">
            <a:avLst/>
          </a:prstGeom>
          <a:noFill/>
        </p:spPr>
      </p:pic>
      <p:pic>
        <p:nvPicPr>
          <p:cNvPr id="1032" name="Picture 8" descr="https://st4.gismeteo.ru/static/diary/img/sunc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0"/>
            <a:ext cx="190500" cy="190500"/>
          </a:xfrm>
          <a:prstGeom prst="rect">
            <a:avLst/>
          </a:prstGeom>
          <a:noFill/>
        </p:spPr>
      </p:pic>
      <p:pic>
        <p:nvPicPr>
          <p:cNvPr id="1031" name="Рисунок 6" descr="https://st6.gismeteo.ru/static/diary/img/su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0"/>
            <a:ext cx="190500" cy="190500"/>
          </a:xfrm>
          <a:prstGeom prst="rect">
            <a:avLst/>
          </a:prstGeom>
          <a:noFill/>
        </p:spPr>
      </p:pic>
      <p:pic>
        <p:nvPicPr>
          <p:cNvPr id="1030" name="Picture 6" descr="https://st6.gismeteo.ru/static/diary/img/su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0"/>
            <a:ext cx="190500" cy="190500"/>
          </a:xfrm>
          <a:prstGeom prst="rect">
            <a:avLst/>
          </a:prstGeom>
          <a:noFill/>
        </p:spPr>
      </p:pic>
      <p:pic>
        <p:nvPicPr>
          <p:cNvPr id="1029" name="Picture 5" descr="https://st6.gismeteo.ru/static/diary/img/su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0"/>
            <a:ext cx="190500" cy="190500"/>
          </a:xfrm>
          <a:prstGeom prst="rect">
            <a:avLst/>
          </a:prstGeom>
          <a:noFill/>
        </p:spPr>
      </p:pic>
      <p:pic>
        <p:nvPicPr>
          <p:cNvPr id="1028" name="Picture 4" descr="https://st5.gismeteo.ru/static/diary/img/du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90500" cy="190500"/>
          </a:xfrm>
          <a:prstGeom prst="rect">
            <a:avLst/>
          </a:prstGeom>
          <a:noFill/>
        </p:spPr>
      </p:pic>
      <p:pic>
        <p:nvPicPr>
          <p:cNvPr id="1027" name="Picture 3" descr="https://st4.gismeteo.ru/static/diary/img/rai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90500" cy="190500"/>
          </a:xfrm>
          <a:prstGeom prst="rect">
            <a:avLst/>
          </a:prstGeom>
          <a:noFill/>
        </p:spPr>
      </p:pic>
      <p:pic>
        <p:nvPicPr>
          <p:cNvPr id="1026" name="Picture 2" descr="https://st6.gismeteo.ru/static/diary/img/su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0"/>
            <a:ext cx="190500" cy="190500"/>
          </a:xfrm>
          <a:prstGeom prst="rect">
            <a:avLst/>
          </a:prstGeom>
          <a:noFill/>
        </p:spPr>
      </p:pic>
      <p:pic>
        <p:nvPicPr>
          <p:cNvPr id="1025" name="Picture 1" descr="https://st4.gismeteo.ru/static/diary/img/sunc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0"/>
            <a:ext cx="8064896" cy="260648"/>
          </a:xfrm>
          <a:prstGeom prst="rect">
            <a:avLst/>
          </a:prstGeom>
          <a:noFill/>
        </p:spPr>
      </p:pic>
      <p:sp>
        <p:nvSpPr>
          <p:cNvPr id="49" name="Прямоугольник 48"/>
          <p:cNvSpPr/>
          <p:nvPr/>
        </p:nvSpPr>
        <p:spPr>
          <a:xfrm>
            <a:off x="1043608" y="1"/>
            <a:ext cx="691276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                           Дневник погоды  КСМ ,Верхний Юрт Январь-Февраль</a:t>
            </a:r>
            <a:endParaRPr lang="ru-RU" sz="1100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ru-RU" sz="1400" dirty="0" smtClean="0">
                <a:solidFill>
                  <a:srgbClr val="FF0000"/>
                </a:solidFill>
              </a:rPr>
              <a:t>                                            </a:t>
            </a:r>
          </a:p>
          <a:p>
            <a:pPr>
              <a:buNone/>
            </a:pPr>
            <a:endParaRPr lang="ru-RU" sz="9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900" dirty="0" smtClean="0">
              <a:latin typeface="Times New Roman"/>
              <a:ea typeface="Calibri"/>
              <a:cs typeface="Times New Roman"/>
            </a:endParaRPr>
          </a:p>
          <a:p>
            <a:pPr>
              <a:buNone/>
            </a:pPr>
            <a:endParaRPr lang="ru-RU" sz="900" dirty="0" smtClean="0">
              <a:latin typeface="Times New Roman"/>
              <a:ea typeface="Calibri"/>
              <a:cs typeface="Times New Roman"/>
            </a:endParaRPr>
          </a:p>
          <a:p>
            <a:pPr>
              <a:buNone/>
            </a:pPr>
            <a:endParaRPr lang="ru-RU" sz="9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79912" y="0"/>
            <a:ext cx="137730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b="1" dirty="0" smtClean="0"/>
              <a:t>КСМ-Барановка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0" y="261687"/>
          <a:ext cx="9143999" cy="6712458"/>
        </p:xfrm>
        <a:graphic>
          <a:graphicData uri="http://schemas.openxmlformats.org/drawingml/2006/table">
            <a:tbl>
              <a:tblPr/>
              <a:tblGrid>
                <a:gridCol w="1258849"/>
                <a:gridCol w="1329828"/>
                <a:gridCol w="1329828"/>
                <a:gridCol w="1138922"/>
                <a:gridCol w="1594979"/>
                <a:gridCol w="2491593"/>
              </a:tblGrid>
              <a:tr h="20667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Число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Температура </a:t>
                      </a:r>
                      <a:r>
                        <a:rPr lang="ru-RU" sz="1200" baseline="3000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Облачность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Явления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6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Утро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День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Ночь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6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+4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+12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+7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+6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+15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+10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облачность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+13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+18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+12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облачность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дождь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+10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+7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-3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пасмурно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Дождь со снегом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-10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-9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Облачно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снег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-6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</a:t>
                      </a:r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-3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-3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пасмурно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-5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Пасмурно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снег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пасмурно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+5   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+10       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+2       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малооблачно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-3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пасмурно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снег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</a:t>
                      </a:r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</a:t>
                      </a:r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-12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</a:t>
                      </a:r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-</a:t>
                      </a:r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</a:t>
                      </a:r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-</a:t>
                      </a:r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облачно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-5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Пасмурно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снег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пасмурно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Дождь со снегом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Пасмурно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снег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Пасмурно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снег с дождём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Пасмурно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Мокрый снег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+2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Пасмурно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снег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Пасмурно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Снег с метелью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Облачно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снег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малооблачно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Вечером снег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-3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</a:t>
                      </a:r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0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облачно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снег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-3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-6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Пасмурно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снег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-6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облачно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Мокрый снег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малооблачно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облачно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Мокрый снег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облачно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Облачно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снег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пасмурно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снег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+1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пасмурно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снег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</a:t>
                      </a:r>
                      <a:endParaRPr lang="ru-RU" sz="10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пасмурно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Снег с дождём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244477"/>
            <a:ext cx="9144000" cy="1024284"/>
          </a:xfrm>
        </p:spPr>
        <p:txBody>
          <a:bodyPr/>
          <a:lstStyle/>
          <a:p>
            <a:pPr algn="ctr"/>
            <a:r>
              <a:rPr lang="ru-RU" sz="1800" dirty="0" smtClean="0"/>
              <a:t>Сравним погоду  январь-февраль 2016 года Б.Сочи (по данным </a:t>
            </a:r>
            <a:r>
              <a:rPr lang="ru-RU" sz="1800" dirty="0" err="1" smtClean="0"/>
              <a:t>Гисметео</a:t>
            </a:r>
            <a:r>
              <a:rPr lang="ru-RU" sz="1800" dirty="0" smtClean="0"/>
              <a:t>) с погодой в январе-феврале 2016 года в </a:t>
            </a:r>
            <a:r>
              <a:rPr lang="ru-RU" sz="1800" dirty="0" err="1" smtClean="0"/>
              <a:t>рйонах</a:t>
            </a:r>
            <a:r>
              <a:rPr lang="ru-RU" sz="1800" dirty="0" smtClean="0"/>
              <a:t> КСМ  </a:t>
            </a:r>
            <a:br>
              <a:rPr lang="ru-RU" sz="1800" dirty="0" smtClean="0"/>
            </a:br>
            <a:r>
              <a:rPr lang="ru-RU" sz="1800" dirty="0" smtClean="0"/>
              <a:t>(с. Барановка, с. Верхний- Юрт, центр ул.Труда)</a:t>
            </a:r>
            <a:endParaRPr lang="ru-RU" sz="1800" dirty="0"/>
          </a:p>
        </p:txBody>
      </p:sp>
      <p:pic>
        <p:nvPicPr>
          <p:cNvPr id="34818" name="Picture 2" descr="C:\Users\школа 20\Desktop\P60223-22115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3977680"/>
            <a:ext cx="4176464" cy="2880320"/>
          </a:xfrm>
          <a:prstGeom prst="rect">
            <a:avLst/>
          </a:prstGeom>
          <a:noFill/>
        </p:spPr>
      </p:pic>
      <p:pic>
        <p:nvPicPr>
          <p:cNvPr id="34819" name="Picture 3" descr="C:\Users\школа 20\Desktop\P60223-2211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4283968" cy="2808312"/>
          </a:xfrm>
          <a:prstGeom prst="rect">
            <a:avLst/>
          </a:prstGeom>
          <a:noFill/>
        </p:spPr>
      </p:pic>
      <p:pic>
        <p:nvPicPr>
          <p:cNvPr id="1028" name="Picture 4" descr="C:\Users\школа 20\Desktop\P60223-22265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1196752"/>
            <a:ext cx="4536504" cy="28083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628800"/>
          <a:ext cx="453650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395536" y="908720"/>
            <a:ext cx="4320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 smtClean="0"/>
          </a:p>
          <a:p>
            <a:endParaRPr lang="ru-RU" sz="2800" dirty="0"/>
          </a:p>
        </p:txBody>
      </p:sp>
      <p:graphicFrame>
        <p:nvGraphicFramePr>
          <p:cNvPr id="8" name="Содержимое 3"/>
          <p:cNvGraphicFramePr>
            <a:graphicFrameLocks/>
          </p:cNvGraphicFramePr>
          <p:nvPr/>
        </p:nvGraphicFramePr>
        <p:xfrm>
          <a:off x="4535488" y="2780928"/>
          <a:ext cx="4608512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95536" y="908720"/>
            <a:ext cx="432048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endParaRPr lang="ru-RU" sz="2800" dirty="0" smtClean="0"/>
          </a:p>
          <a:p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16016" y="1844824"/>
            <a:ext cx="4248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 smtClean="0"/>
              <a:t>Анализ графика хода температуры </a:t>
            </a:r>
          </a:p>
          <a:p>
            <a:pPr algn="ctr"/>
            <a:r>
              <a:rPr lang="ru-RU" sz="1800" dirty="0" smtClean="0"/>
              <a:t>9 февраля 2016года</a:t>
            </a:r>
            <a:endParaRPr lang="ru-RU" sz="1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3568" y="548680"/>
            <a:ext cx="4104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 smtClean="0"/>
              <a:t>Анализ графика хода температуры </a:t>
            </a:r>
          </a:p>
          <a:p>
            <a:pPr algn="ctr"/>
            <a:r>
              <a:rPr lang="ru-RU" sz="1800" dirty="0" smtClean="0"/>
              <a:t>18 января 2016года</a:t>
            </a:r>
            <a:endParaRPr lang="ru-RU" sz="1800" dirty="0"/>
          </a:p>
        </p:txBody>
      </p:sp>
      <p:sp>
        <p:nvSpPr>
          <p:cNvPr id="13" name="Капля 12"/>
          <p:cNvSpPr/>
          <p:nvPr/>
        </p:nvSpPr>
        <p:spPr>
          <a:xfrm rot="17145203">
            <a:off x="3281424" y="3094024"/>
            <a:ext cx="142474" cy="119415"/>
          </a:xfrm>
          <a:prstGeom prst="teardrop">
            <a:avLst>
              <a:gd name="adj" fmla="val 200000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8" name="Облако 17"/>
          <p:cNvSpPr/>
          <p:nvPr/>
        </p:nvSpPr>
        <p:spPr>
          <a:xfrm rot="20982546">
            <a:off x="2810245" y="4049178"/>
            <a:ext cx="536976" cy="478745"/>
          </a:xfrm>
          <a:prstGeom prst="cloud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9" name="Капля 18"/>
          <p:cNvSpPr/>
          <p:nvPr/>
        </p:nvSpPr>
        <p:spPr>
          <a:xfrm rot="17145203">
            <a:off x="3281424" y="4462177"/>
            <a:ext cx="142474" cy="119415"/>
          </a:xfrm>
          <a:prstGeom prst="teardrop">
            <a:avLst>
              <a:gd name="adj" fmla="val 200000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0" name="Капля 19"/>
          <p:cNvSpPr/>
          <p:nvPr/>
        </p:nvSpPr>
        <p:spPr>
          <a:xfrm rot="17145203">
            <a:off x="1995912" y="4525278"/>
            <a:ext cx="138299" cy="138348"/>
          </a:xfrm>
          <a:prstGeom prst="teardrop">
            <a:avLst>
              <a:gd name="adj" fmla="val 200000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Солнце 14"/>
          <p:cNvSpPr/>
          <p:nvPr/>
        </p:nvSpPr>
        <p:spPr>
          <a:xfrm>
            <a:off x="8028384" y="3501008"/>
            <a:ext cx="443570" cy="486388"/>
          </a:xfrm>
          <a:prstGeom prst="sun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Облако 20"/>
          <p:cNvSpPr/>
          <p:nvPr/>
        </p:nvSpPr>
        <p:spPr>
          <a:xfrm rot="20982546">
            <a:off x="785330" y="4061374"/>
            <a:ext cx="665815" cy="393068"/>
          </a:xfrm>
          <a:prstGeom prst="cloud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2" name="Солнце 21"/>
          <p:cNvSpPr/>
          <p:nvPr/>
        </p:nvSpPr>
        <p:spPr>
          <a:xfrm>
            <a:off x="3995936" y="2780928"/>
            <a:ext cx="443570" cy="486388"/>
          </a:xfrm>
          <a:prstGeom prst="sun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7" name="Облако 16"/>
          <p:cNvSpPr/>
          <p:nvPr/>
        </p:nvSpPr>
        <p:spPr>
          <a:xfrm rot="20982546">
            <a:off x="3800325" y="2827654"/>
            <a:ext cx="548136" cy="277893"/>
          </a:xfrm>
          <a:prstGeom prst="cloud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школа 20\Desktop\1307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78488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69360"/>
          </a:xfrm>
        </p:spPr>
        <p:txBody>
          <a:bodyPr/>
          <a:lstStyle/>
          <a:p>
            <a:r>
              <a:rPr lang="ru-RU" sz="1600" dirty="0" smtClean="0">
                <a:effectLst/>
              </a:rPr>
              <a:t>                                        Делаем вывод.</a:t>
            </a: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1100" dirty="0" smtClean="0">
                <a:effectLst/>
              </a:rPr>
              <a:t>  </a:t>
            </a:r>
            <a:r>
              <a:rPr lang="ru-RU" sz="16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Мы живём в субтропическом климате. Наш город Сочи находится на берегу Черного моря  в окружении Кавказского горного хребта . </a:t>
            </a:r>
            <a:br>
              <a:rPr lang="ru-RU" sz="16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На основании этих знаний, мы можем сделать вывод о том :</a:t>
            </a:r>
            <a:br>
              <a:rPr lang="ru-RU" sz="16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1. Что наш город закрыт от холодных потоков северных ветров со стороны гор .</a:t>
            </a:r>
            <a:br>
              <a:rPr lang="ru-RU" sz="16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2. С другой стороны Чёрное море, влажный ,теплый воздух которого поддерживает субтропи-ческий климат побережья города Сочи.</a:t>
            </a:r>
            <a:br>
              <a:rPr lang="ru-RU" sz="16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Проведя наблюдения за погодой в нашем районе (КСМ ,с.Барановка ,с.Верхний –Юрт) мы можем сделать вывод :</a:t>
            </a:r>
            <a:br>
              <a:rPr lang="ru-RU" sz="16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Микрорайон КСМ окружён с двух сторон двумя горами –это гора с.Барановка  и с другой </a:t>
            </a:r>
            <a:r>
              <a:rPr lang="ru-RU" sz="1600" dirty="0" err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сторо-ны</a:t>
            </a:r>
            <a:r>
              <a:rPr lang="ru-RU" sz="16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гора с. Верхний –Юрт .Посередине этих сел центр КСМ. Так как село Барановка  находится на северном склоне горы там температура более холодная, а село Верхний –Юрт на южном склоне там теплее . В центре микрорайона КСМ на улице Труда так как он защищён с двух сторон горами  тепло .  Наблюдения за погодой нашего района (КСМ ,с.Барановка , с . Верхний- Юрт ) показали что, температура с каждым годом повышается на +1 градус .Также и в большом Сочи повышается  температура на +1  градус. </a:t>
            </a:r>
            <a:br>
              <a:rPr lang="ru-RU" sz="16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Делая вывод наш город находится в очень хорошем климатическом расположении между гор и тёплым Чёрным морем.</a:t>
            </a:r>
            <a:br>
              <a:rPr lang="ru-RU" sz="16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Во время строительства олимпийских объектов  было вырублено много лесов и разрушено горных массивов (туннели).Эти факторы внесли небольшое изменение в климат города . Но сейчас оно выравнивается и  мы надеемся на хороший исход.</a:t>
            </a:r>
            <a:br>
              <a:rPr lang="ru-RU" sz="16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Мы жители города Сочи должны приложить все силы для поддержания такого прекрасного  ,тёплого климата . Должны бороться с незаконной вырубкой деревьев ,загрязнением Чёрного моря и многочисленных рек Сочи .</a:t>
            </a:r>
            <a:br>
              <a:rPr lang="ru-RU" sz="16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Беречь и любить свой  красивейший город на планете Земля!</a:t>
            </a:r>
            <a:endParaRPr lang="ru-RU" sz="18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244477"/>
            <a:ext cx="8820472" cy="160188"/>
          </a:xfrm>
        </p:spPr>
        <p:txBody>
          <a:bodyPr/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200" dirty="0" smtClean="0">
                <a:effectLst/>
              </a:rPr>
              <a:t>Над созданием занятий кружка внеурочной деятельности «Планета загадок.»</a:t>
            </a:r>
            <a:r>
              <a:rPr lang="ru-RU" sz="2800" dirty="0" smtClean="0">
                <a:effectLst/>
              </a:rPr>
              <a:t>помогали ученики СОШ №20:</a:t>
            </a: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2400" dirty="0" smtClean="0">
                <a:effectLst/>
              </a:rPr>
              <a:t>1.Нубарян </a:t>
            </a:r>
            <a:r>
              <a:rPr lang="ru-RU" sz="2400" dirty="0" err="1" smtClean="0">
                <a:effectLst/>
              </a:rPr>
              <a:t>Анник</a:t>
            </a:r>
            <a:r>
              <a:rPr lang="ru-RU" sz="2400" dirty="0" smtClean="0">
                <a:effectLst/>
              </a:rPr>
              <a:t> - 4 «В» класс</a:t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>2.Фурса Татьяна -4 «А»</a:t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>3.</a:t>
            </a:r>
            <a:r>
              <a:rPr lang="ru-RU" sz="2400" b="0" dirty="0" smtClean="0">
                <a:effectLst/>
              </a:rPr>
              <a:t>Овнанян </a:t>
            </a:r>
            <a:r>
              <a:rPr lang="ru-RU" sz="2400" b="0" dirty="0" err="1" smtClean="0">
                <a:effectLst/>
              </a:rPr>
              <a:t>Альвина</a:t>
            </a:r>
            <a:r>
              <a:rPr lang="ru-RU" sz="2400" b="0" dirty="0" smtClean="0">
                <a:effectLst/>
              </a:rPr>
              <a:t> - 6 «А»</a:t>
            </a:r>
            <a:r>
              <a:rPr lang="ru-RU" sz="2400" dirty="0" smtClean="0">
                <a:effectLst/>
              </a:rPr>
              <a:t> </a:t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>4.Белюга Полина -6 «А»</a:t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>5.Асланян </a:t>
            </a:r>
            <a:r>
              <a:rPr lang="ru-RU" sz="2400" dirty="0" err="1" smtClean="0">
                <a:effectLst/>
              </a:rPr>
              <a:t>Анита</a:t>
            </a:r>
            <a:r>
              <a:rPr lang="ru-RU" sz="2400" dirty="0" smtClean="0">
                <a:effectLst/>
              </a:rPr>
              <a:t> - 6 «Б»</a:t>
            </a:r>
            <a:r>
              <a:rPr lang="ru-RU" sz="2400" b="0" dirty="0" smtClean="0">
                <a:effectLst/>
              </a:rPr>
              <a:t/>
            </a:r>
            <a:br>
              <a:rPr lang="ru-RU" sz="2400" b="0" dirty="0" smtClean="0">
                <a:effectLst/>
              </a:rPr>
            </a:br>
            <a:r>
              <a:rPr lang="ru-RU" sz="2400" b="0" dirty="0" smtClean="0">
                <a:effectLst/>
              </a:rPr>
              <a:t>6.Мадилян Ролан - 6 «Б»</a:t>
            </a:r>
            <a:br>
              <a:rPr lang="ru-RU" sz="2400" b="0" dirty="0" smtClean="0">
                <a:effectLst/>
              </a:rPr>
            </a:br>
            <a:r>
              <a:rPr lang="ru-RU" sz="2400" b="0" dirty="0" smtClean="0">
                <a:effectLst/>
              </a:rPr>
              <a:t>7.Аракелян Давид -6 «Б»</a:t>
            </a:r>
            <a:br>
              <a:rPr lang="ru-RU" sz="2400" b="0" dirty="0" smtClean="0">
                <a:effectLst/>
              </a:rPr>
            </a:br>
            <a:r>
              <a:rPr lang="ru-RU" sz="2400" b="0" dirty="0" smtClean="0">
                <a:effectLst/>
              </a:rPr>
              <a:t>8.Западенко Денис - 6 «В»</a:t>
            </a:r>
            <a:br>
              <a:rPr lang="ru-RU" sz="2400" b="0" dirty="0" smtClean="0">
                <a:effectLst/>
              </a:rPr>
            </a:br>
            <a:r>
              <a:rPr lang="ru-RU" sz="2400" b="0" dirty="0" smtClean="0">
                <a:effectLst/>
              </a:rPr>
              <a:t>Руководитель кружка : </a:t>
            </a:r>
            <a:r>
              <a:rPr lang="ru-RU" sz="2400" b="0" dirty="0" err="1" smtClean="0">
                <a:effectLst/>
              </a:rPr>
              <a:t>Фурса</a:t>
            </a:r>
            <a:r>
              <a:rPr lang="ru-RU" sz="2400" b="0" dirty="0" smtClean="0">
                <a:effectLst/>
              </a:rPr>
              <a:t> С.В.</a:t>
            </a:r>
            <a:r>
              <a:rPr lang="ru-RU" sz="2800" b="0" dirty="0" smtClean="0"/>
              <a:t/>
            </a:r>
            <a:br>
              <a:rPr lang="ru-RU" sz="2800" b="0" dirty="0" smtClean="0"/>
            </a:br>
            <a:endParaRPr lang="ru-RU" sz="2800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749" y="260648"/>
            <a:ext cx="8147051" cy="6597353"/>
          </a:xfrm>
        </p:spPr>
        <p:txBody>
          <a:bodyPr/>
          <a:lstStyle/>
          <a:p>
            <a:pPr algn="ctr"/>
            <a:r>
              <a:rPr lang="ru-RU" sz="2800" b="0" dirty="0" smtClean="0">
                <a:effectLst/>
                <a:latin typeface="Monotype Corsiva" pitchFamily="66" charset="0"/>
              </a:rPr>
              <a:t/>
            </a:r>
            <a:br>
              <a:rPr lang="ru-RU" sz="2800" b="0" dirty="0" smtClean="0">
                <a:effectLst/>
                <a:latin typeface="Monotype Corsiva" pitchFamily="66" charset="0"/>
              </a:rPr>
            </a:br>
            <a:r>
              <a:rPr lang="ru-RU" sz="2800" b="0" dirty="0" smtClean="0">
                <a:effectLst/>
                <a:latin typeface="Monotype Corsiva" pitchFamily="66" charset="0"/>
              </a:rPr>
              <a:t/>
            </a:r>
            <a:br>
              <a:rPr lang="ru-RU" sz="2800" b="0" dirty="0" smtClean="0">
                <a:effectLst/>
                <a:latin typeface="Monotype Corsiva" pitchFamily="66" charset="0"/>
              </a:rPr>
            </a:br>
            <a:r>
              <a:rPr lang="ru-RU" sz="2800" b="0" dirty="0" smtClean="0">
                <a:effectLst/>
                <a:latin typeface="Monotype Corsiva" pitchFamily="66" charset="0"/>
              </a:rPr>
              <a:t/>
            </a:r>
            <a:br>
              <a:rPr lang="ru-RU" sz="2800" b="0" dirty="0" smtClean="0">
                <a:effectLst/>
                <a:latin typeface="Monotype Corsiva" pitchFamily="66" charset="0"/>
              </a:rPr>
            </a:br>
            <a:r>
              <a:rPr lang="ru-RU" sz="2800" b="0" dirty="0" smtClean="0">
                <a:effectLst/>
                <a:latin typeface="Monotype Corsiva" pitchFamily="66" charset="0"/>
              </a:rPr>
              <a:t/>
            </a:r>
            <a:br>
              <a:rPr lang="ru-RU" sz="2800" b="0" dirty="0" smtClean="0">
                <a:effectLst/>
                <a:latin typeface="Monotype Corsiva" pitchFamily="66" charset="0"/>
              </a:rPr>
            </a:br>
            <a:r>
              <a:rPr lang="ru-RU" sz="2800" b="0" dirty="0" smtClean="0">
                <a:effectLst/>
                <a:latin typeface="Monotype Corsiva" pitchFamily="66" charset="0"/>
              </a:rPr>
              <a:t/>
            </a:r>
            <a:br>
              <a:rPr lang="ru-RU" sz="2800" b="0" dirty="0" smtClean="0">
                <a:effectLst/>
                <a:latin typeface="Monotype Corsiva" pitchFamily="66" charset="0"/>
              </a:rPr>
            </a:br>
            <a:r>
              <a:rPr lang="ru-RU" sz="2800" b="0" dirty="0" smtClean="0">
                <a:effectLst/>
                <a:latin typeface="Monotype Corsiva" pitchFamily="66" charset="0"/>
              </a:rPr>
              <a:t>Внеурочная деятельность кружка «Планета загадок». Занятие исследовательского блока  взятого из методического пособия «Климатическая  шкатулка»;</a:t>
            </a:r>
            <a:br>
              <a:rPr lang="ru-RU" sz="2800" b="0" dirty="0" smtClean="0">
                <a:effectLst/>
                <a:latin typeface="Monotype Corsiva" pitchFamily="66" charset="0"/>
              </a:rPr>
            </a:br>
            <a:r>
              <a:rPr lang="ru-RU" sz="2800" b="0" dirty="0" smtClean="0">
                <a:effectLst/>
                <a:latin typeface="Monotype Corsiva" pitchFamily="66" charset="0"/>
              </a:rPr>
              <a:t>Тема:«Погода и климат» (в г.Сочи)</a:t>
            </a:r>
            <a:br>
              <a:rPr lang="ru-RU" sz="2800" b="0" dirty="0" smtClean="0">
                <a:effectLst/>
                <a:latin typeface="Monotype Corsiva" pitchFamily="66" charset="0"/>
              </a:rPr>
            </a:br>
            <a:r>
              <a:rPr lang="ru-RU" sz="2800" b="0" dirty="0" smtClean="0">
                <a:effectLst/>
                <a:latin typeface="Monotype Corsiva" pitchFamily="66" charset="0"/>
              </a:rPr>
              <a:t/>
            </a:r>
            <a:br>
              <a:rPr lang="ru-RU" sz="2800" b="0" dirty="0" smtClean="0">
                <a:effectLst/>
                <a:latin typeface="Monotype Corsiva" pitchFamily="66" charset="0"/>
              </a:rPr>
            </a:br>
            <a:r>
              <a:rPr lang="ru-RU" sz="2800" b="0" dirty="0" smtClean="0">
                <a:effectLst/>
                <a:latin typeface="Monotype Corsiva" pitchFamily="66" charset="0"/>
              </a:rPr>
              <a:t/>
            </a:r>
            <a:br>
              <a:rPr lang="ru-RU" sz="2800" b="0" dirty="0" smtClean="0">
                <a:effectLst/>
                <a:latin typeface="Monotype Corsiva" pitchFamily="66" charset="0"/>
              </a:rPr>
            </a:br>
            <a:r>
              <a:rPr lang="ru-RU" sz="2800" b="0" dirty="0" smtClean="0">
                <a:effectLst/>
                <a:latin typeface="Monotype Corsiva" pitchFamily="66" charset="0"/>
              </a:rPr>
              <a:t/>
            </a:r>
            <a:br>
              <a:rPr lang="ru-RU" sz="2800" b="0" dirty="0" smtClean="0">
                <a:effectLst/>
                <a:latin typeface="Monotype Corsiva" pitchFamily="66" charset="0"/>
              </a:rPr>
            </a:br>
            <a:r>
              <a:rPr lang="ru-RU" sz="2800" b="0" dirty="0">
                <a:effectLst/>
                <a:latin typeface="Monotype Corsiva" pitchFamily="66" charset="0"/>
              </a:rPr>
              <a:t/>
            </a:r>
            <a:br>
              <a:rPr lang="ru-RU" sz="2800" b="0" dirty="0">
                <a:effectLst/>
                <a:latin typeface="Monotype Corsiva" pitchFamily="66" charset="0"/>
              </a:rPr>
            </a:br>
            <a:r>
              <a:rPr lang="ru-RU" sz="8000" b="0" dirty="0" smtClean="0">
                <a:latin typeface="Monotype Corsiva" pitchFamily="66" charset="0"/>
              </a:rPr>
              <a:t/>
            </a:r>
            <a:br>
              <a:rPr lang="ru-RU" sz="8000" b="0" dirty="0" smtClean="0">
                <a:latin typeface="Monotype Corsiva" pitchFamily="66" charset="0"/>
              </a:rPr>
            </a:br>
            <a:r>
              <a:rPr lang="ru-RU" sz="8000" b="0" dirty="0" smtClean="0">
                <a:latin typeface="Monotype Corsiva" pitchFamily="66" charset="0"/>
              </a:rPr>
              <a:t/>
            </a:r>
            <a:br>
              <a:rPr lang="ru-RU" sz="8000" b="0" dirty="0" smtClean="0">
                <a:latin typeface="Monotype Corsiva" pitchFamily="66" charset="0"/>
              </a:rPr>
            </a:br>
            <a:r>
              <a:rPr lang="ru-RU" sz="8000" b="0" dirty="0" smtClean="0">
                <a:latin typeface="Monotype Corsiva" pitchFamily="66" charset="0"/>
              </a:rPr>
              <a:t/>
            </a:r>
            <a:br>
              <a:rPr lang="ru-RU" sz="8000" b="0" dirty="0" smtClean="0">
                <a:latin typeface="Monotype Corsiva" pitchFamily="66" charset="0"/>
              </a:rPr>
            </a:br>
            <a:endParaRPr lang="ru-RU" sz="8000" b="0" dirty="0">
              <a:effectLst/>
              <a:latin typeface="Monotype Corsiva" pitchFamily="66" charset="0"/>
            </a:endParaRPr>
          </a:p>
        </p:txBody>
      </p:sp>
      <p:pic>
        <p:nvPicPr>
          <p:cNvPr id="3074" name="Picture 2" descr="C:\Users\школа 20\Desktop\внеурочка конкурс шкатулка\36278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76873"/>
            <a:ext cx="8712968" cy="43924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529" y="2"/>
            <a:ext cx="8424936" cy="1700806"/>
          </a:xfrm>
        </p:spPr>
        <p:txBody>
          <a:bodyPr anchor="t"/>
          <a:lstStyle/>
          <a:p>
            <a:pPr algn="ctr"/>
            <a:r>
              <a:rPr lang="ru-RU" sz="2800" b="0" i="1" dirty="0" smtClean="0">
                <a:effectLst/>
                <a:latin typeface="Monotype Corsiva" pitchFamily="66" charset="0"/>
              </a:rPr>
              <a:t>Цель занятий</a:t>
            </a:r>
            <a:r>
              <a:rPr lang="ru-RU" sz="2800" b="0" dirty="0" smtClean="0">
                <a:effectLst/>
                <a:latin typeface="Monotype Corsiva" pitchFamily="66" charset="0"/>
              </a:rPr>
              <a:t> </a:t>
            </a:r>
            <a:r>
              <a:rPr lang="ru-RU" sz="2400" b="0" dirty="0" smtClean="0">
                <a:effectLst/>
                <a:latin typeface="Monotype Corsiva" pitchFamily="66" charset="0"/>
              </a:rPr>
              <a:t>:выявить причины разности погодных условий в</a:t>
            </a:r>
            <a:br>
              <a:rPr lang="ru-RU" sz="2400" b="0" dirty="0" smtClean="0">
                <a:effectLst/>
                <a:latin typeface="Monotype Corsiva" pitchFamily="66" charset="0"/>
              </a:rPr>
            </a:br>
            <a:r>
              <a:rPr lang="ru-RU" sz="2400" b="0" dirty="0" smtClean="0">
                <a:effectLst/>
                <a:latin typeface="Monotype Corsiva" pitchFamily="66" charset="0"/>
              </a:rPr>
              <a:t>некоторых р-нах г.Сочи (р-н КСМ, с.Верхний-Юрт, с.Барановка) по сравнению с Большим Сочи ,на основании полученных  результатов исследований. </a:t>
            </a:r>
            <a:endParaRPr lang="ru-RU" sz="4000" b="0" dirty="0">
              <a:effectLst/>
              <a:latin typeface="Monotype Corsiva" pitchFamily="66" charset="0"/>
            </a:endParaRPr>
          </a:p>
        </p:txBody>
      </p:sp>
      <p:pic>
        <p:nvPicPr>
          <p:cNvPr id="6146" name="Picture 2" descr="C:\Users\школа 20\Desktop\внеурочка конкурс шкатулка\QvXw5EB0yp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772817"/>
            <a:ext cx="8424936" cy="48887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1" y="244475"/>
            <a:ext cx="8385175" cy="880269"/>
          </a:xfrm>
        </p:spPr>
        <p:txBody>
          <a:bodyPr/>
          <a:lstStyle/>
          <a:p>
            <a:pPr algn="ctr"/>
            <a:r>
              <a:rPr lang="ru-RU" b="0" dirty="0" smtClean="0">
                <a:effectLst/>
                <a:latin typeface="Monotype Corsiva" pitchFamily="66" charset="0"/>
              </a:rPr>
              <a:t>Задачи:</a:t>
            </a:r>
            <a:endParaRPr lang="ru-RU" b="0" dirty="0">
              <a:effectLst/>
              <a:latin typeface="Monotype Corsiva" pitchFamily="66" charset="0"/>
            </a:endParaRPr>
          </a:p>
        </p:txBody>
      </p:sp>
      <p:sp>
        <p:nvSpPr>
          <p:cNvPr id="7680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50826" y="1124744"/>
            <a:ext cx="8713662" cy="5472906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000" b="1" dirty="0" smtClean="0">
                <a:effectLst/>
                <a:latin typeface="Times New Roman" pitchFamily="18" charset="0"/>
              </a:rPr>
              <a:t>-Собрать информационный материал;</a:t>
            </a:r>
          </a:p>
          <a:p>
            <a:pPr>
              <a:buFont typeface="Wingdings" pitchFamily="2" charset="2"/>
              <a:buNone/>
            </a:pPr>
            <a:r>
              <a:rPr lang="ru-RU" sz="2000" b="1" dirty="0" smtClean="0">
                <a:effectLst/>
                <a:latin typeface="Times New Roman" pitchFamily="18" charset="0"/>
              </a:rPr>
              <a:t>-Производить ежедневные замеры температуры в районах г.Сочи (КСМ,</a:t>
            </a:r>
          </a:p>
          <a:p>
            <a:pPr>
              <a:buFont typeface="Wingdings" pitchFamily="2" charset="2"/>
              <a:buNone/>
            </a:pPr>
            <a:r>
              <a:rPr lang="ru-RU" sz="2000" b="1" dirty="0" smtClean="0">
                <a:effectLst/>
                <a:latin typeface="Times New Roman" pitchFamily="18" charset="0"/>
              </a:rPr>
              <a:t>С.Верхний-Юрт, с.Барановка);</a:t>
            </a:r>
          </a:p>
          <a:p>
            <a:pPr>
              <a:buFont typeface="Wingdings" pitchFamily="2" charset="2"/>
              <a:buNone/>
            </a:pPr>
            <a:r>
              <a:rPr lang="ru-RU" sz="2000" b="1" dirty="0" smtClean="0">
                <a:effectLst/>
                <a:latin typeface="Times New Roman" pitchFamily="18" charset="0"/>
              </a:rPr>
              <a:t>-Наблюдать за погодой  в данных районах;</a:t>
            </a:r>
          </a:p>
          <a:p>
            <a:pPr>
              <a:buFont typeface="Wingdings" pitchFamily="2" charset="2"/>
              <a:buNone/>
            </a:pPr>
            <a:r>
              <a:rPr lang="ru-RU" sz="2000" b="1" dirty="0" smtClean="0">
                <a:effectLst/>
                <a:latin typeface="Times New Roman" pitchFamily="18" charset="0"/>
              </a:rPr>
              <a:t>-Вести календарь наблюдений за погодой;</a:t>
            </a:r>
          </a:p>
          <a:p>
            <a:pPr>
              <a:buFont typeface="Wingdings" pitchFamily="2" charset="2"/>
              <a:buNone/>
            </a:pPr>
            <a:r>
              <a:rPr lang="ru-RU" sz="2000" b="1" dirty="0" smtClean="0">
                <a:effectLst/>
                <a:latin typeface="Times New Roman" pitchFamily="18" charset="0"/>
              </a:rPr>
              <a:t>-Изучить метеорологические приборы;</a:t>
            </a:r>
          </a:p>
          <a:p>
            <a:pPr>
              <a:buFont typeface="Wingdings" pitchFamily="2" charset="2"/>
              <a:buNone/>
            </a:pPr>
            <a:r>
              <a:rPr lang="ru-RU" sz="2000" b="1" dirty="0" smtClean="0">
                <a:effectLst/>
                <a:latin typeface="Times New Roman" pitchFamily="18" charset="0"/>
              </a:rPr>
              <a:t>-На основании полученных данных произвести расчёты, построить</a:t>
            </a:r>
          </a:p>
          <a:p>
            <a:pPr>
              <a:buFont typeface="Wingdings" pitchFamily="2" charset="2"/>
              <a:buNone/>
            </a:pPr>
            <a:r>
              <a:rPr lang="ru-RU" sz="2000" b="1" dirty="0" smtClean="0">
                <a:effectLst/>
                <a:latin typeface="Times New Roman" pitchFamily="18" charset="0"/>
              </a:rPr>
              <a:t>графики;</a:t>
            </a:r>
          </a:p>
          <a:p>
            <a:pPr>
              <a:buFont typeface="Wingdings" pitchFamily="2" charset="2"/>
              <a:buNone/>
            </a:pPr>
            <a:r>
              <a:rPr lang="ru-RU" sz="2000" b="1" dirty="0" smtClean="0">
                <a:effectLst/>
                <a:latin typeface="Times New Roman" pitchFamily="18" charset="0"/>
              </a:rPr>
              <a:t>-Обобщить результаты и сделать выводы.</a:t>
            </a:r>
            <a:endParaRPr lang="ru-RU" sz="2000" b="1" dirty="0">
              <a:effectLst/>
              <a:latin typeface="Times New Roman" pitchFamily="18" charset="0"/>
            </a:endParaRPr>
          </a:p>
        </p:txBody>
      </p:sp>
      <p:pic>
        <p:nvPicPr>
          <p:cNvPr id="2050" name="Picture 2" descr="C:\Users\школа 20\Desktop\внеурочка конкурс шкатулка\2267461134338957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509120"/>
            <a:ext cx="3057525" cy="221171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1" t="5198" r="-231" b="11900"/>
          <a:stretch/>
        </p:blipFill>
        <p:spPr bwMode="auto">
          <a:xfrm>
            <a:off x="5220072" y="3717032"/>
            <a:ext cx="3923928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332656"/>
            <a:ext cx="8964488" cy="3528392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ходе работы над блоком занятий мы пользовались игровым методическим пособием «Климатическая шкатулка».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Работа была разделена на 2 этапа (6 занятий):</a:t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-Подготовительный этап (3 занятия).</a:t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1.Сбор информации материала из разных источников.(Данные </a:t>
            </a:r>
            <a:r>
              <a:rPr lang="ru-RU" sz="20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Гисметео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);</a:t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2.Наблюдения за погодой в районе КСМ, с.Барановка, с.Верхний-Юрт;</a:t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3.Замер температуры (р-н КСМ,с. Барановка, С.Верхний-Юрт);</a:t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4.Ведение календаря наблюдения за погодой в разных р-нах г.Сочи;</a:t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5.Изучение метеорологических приборов.(«Климатическая шкатулка».)</a:t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-Основной этап (3 занятия)</a:t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1.По полученным данным производятся сравнения погодных условий в разных районах г.Сочи(КСМ. с.Барановка, с.Верхний-Юрт).</a:t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2.Производятся расчёты, строятся графики.</a:t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3.Делаем выводы.</a:t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0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" y="1"/>
            <a:ext cx="4283968" cy="1556792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9pPr>
            <a:extLst/>
          </a:lstStyle>
          <a:p>
            <a:pPr algn="ctr" fontAlgn="auto">
              <a:spcAft>
                <a:spcPts val="0"/>
              </a:spcAft>
              <a:defRPr/>
            </a:pPr>
            <a:endParaRPr lang="ru-RU" sz="3200" dirty="0">
              <a:solidFill>
                <a:srgbClr val="00B050"/>
              </a:solidFill>
            </a:endParaRPr>
          </a:p>
        </p:txBody>
      </p:sp>
      <p:pic>
        <p:nvPicPr>
          <p:cNvPr id="9" name="Picture 2" descr="C:\Users\школа 20\Desktop\внеурочка конкурс шкатулка\im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3212976"/>
            <a:ext cx="2267744" cy="3024336"/>
          </a:xfrm>
          <a:prstGeom prst="rect">
            <a:avLst/>
          </a:prstGeom>
          <a:noFill/>
        </p:spPr>
      </p:pic>
      <p:pic>
        <p:nvPicPr>
          <p:cNvPr id="3076" name="Picture 4" descr="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933056"/>
            <a:ext cx="6480720" cy="29249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1" y="0"/>
            <a:ext cx="8385175" cy="1676401"/>
          </a:xfrm>
        </p:spPr>
        <p:txBody>
          <a:bodyPr/>
          <a:lstStyle/>
          <a:p>
            <a:pPr algn="ctr"/>
            <a:r>
              <a:rPr lang="ru-RU" sz="3600" b="0" dirty="0" smtClean="0">
                <a:effectLst/>
                <a:latin typeface="Monotype Corsiva" pitchFamily="66" charset="0"/>
              </a:rPr>
              <a:t>Этапы занятия.</a:t>
            </a:r>
            <a:r>
              <a:rPr lang="ru-RU" sz="4800" b="0" dirty="0" smtClean="0">
                <a:effectLst/>
                <a:latin typeface="Monotype Corsiva" pitchFamily="66" charset="0"/>
              </a:rPr>
              <a:t> </a:t>
            </a:r>
            <a:r>
              <a:rPr lang="ru-RU" sz="4800" b="0" dirty="0">
                <a:effectLst/>
                <a:latin typeface="Monotype Corsiva" pitchFamily="66" charset="0"/>
              </a:rPr>
              <a:t/>
            </a:r>
            <a:br>
              <a:rPr lang="ru-RU" sz="4800" b="0" dirty="0">
                <a:effectLst/>
                <a:latin typeface="Monotype Corsiva" pitchFamily="66" charset="0"/>
              </a:rPr>
            </a:br>
            <a:endParaRPr lang="ru-RU" sz="4800" b="0" dirty="0">
              <a:effectLst/>
              <a:latin typeface="Monotype Corsiva" pitchFamily="66" charset="0"/>
            </a:endParaRPr>
          </a:p>
        </p:txBody>
      </p:sp>
      <p:sp>
        <p:nvSpPr>
          <p:cNvPr id="7885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620688"/>
            <a:ext cx="8362951" cy="6237313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sz="2000" b="1" dirty="0" smtClean="0">
                <a:effectLst/>
                <a:latin typeface="Times New Roman" pitchFamily="18" charset="0"/>
              </a:rPr>
              <a:t>1.Актуализация знаний. </a:t>
            </a:r>
            <a:endParaRPr lang="ru-RU" sz="2000" b="1" dirty="0">
              <a:effectLst/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>
                <a:effectLst/>
                <a:latin typeface="Times New Roman" pitchFamily="18" charset="0"/>
              </a:rPr>
              <a:t>      </a:t>
            </a:r>
            <a:r>
              <a:rPr lang="ru-RU" sz="1600" b="1" dirty="0">
                <a:effectLst/>
                <a:latin typeface="Times New Roman" pitchFamily="18" charset="0"/>
              </a:rPr>
              <a:t>- в процессе </a:t>
            </a:r>
            <a:r>
              <a:rPr lang="ru-RU" sz="1600" b="1" dirty="0" smtClean="0">
                <a:effectLst/>
                <a:latin typeface="Times New Roman" pitchFamily="18" charset="0"/>
              </a:rPr>
              <a:t>актуализации знаний обсудить </a:t>
            </a:r>
            <a:r>
              <a:rPr lang="ru-RU" sz="1600" b="1" dirty="0">
                <a:effectLst/>
                <a:latin typeface="Times New Roman" pitchFamily="18" charset="0"/>
              </a:rPr>
              <a:t>с ребятами практическую цель </a:t>
            </a:r>
            <a:r>
              <a:rPr lang="ru-RU" sz="1600" b="1" dirty="0" smtClean="0">
                <a:effectLst/>
                <a:latin typeface="Times New Roman" pitchFamily="18" charset="0"/>
              </a:rPr>
              <a:t>занятия. </a:t>
            </a:r>
            <a:endParaRPr lang="ru-RU" sz="1600" b="1" dirty="0">
              <a:effectLst/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600" b="1" dirty="0">
                <a:effectLst/>
                <a:latin typeface="Times New Roman" pitchFamily="18" charset="0"/>
              </a:rPr>
              <a:t>      - за сбор информации о погоде будут полностью отвечать </a:t>
            </a:r>
            <a:r>
              <a:rPr lang="ru-RU" sz="1600" b="1" dirty="0" smtClean="0">
                <a:effectLst/>
                <a:latin typeface="Times New Roman" pitchFamily="18" charset="0"/>
              </a:rPr>
              <a:t> учащиеся класса.</a:t>
            </a:r>
            <a:endParaRPr lang="ru-RU" sz="1600" b="1" dirty="0">
              <a:effectLst/>
              <a:latin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ru-RU" sz="2000" b="1" dirty="0" smtClean="0">
                <a:effectLst/>
                <a:latin typeface="Times New Roman" pitchFamily="18" charset="0"/>
              </a:rPr>
              <a:t>2.Организационная </a:t>
            </a:r>
            <a:r>
              <a:rPr lang="ru-RU" sz="2000" b="1" dirty="0">
                <a:effectLst/>
                <a:latin typeface="Times New Roman" pitchFamily="18" charset="0"/>
              </a:rPr>
              <a:t>часть работы.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600" b="1" dirty="0">
                <a:effectLst/>
                <a:latin typeface="Times New Roman" pitchFamily="18" charset="0"/>
              </a:rPr>
              <a:t>      - </a:t>
            </a:r>
            <a:r>
              <a:rPr lang="ru-RU" sz="1600" b="1" dirty="0" smtClean="0">
                <a:effectLst/>
                <a:latin typeface="Times New Roman" pitchFamily="18" charset="0"/>
              </a:rPr>
              <a:t>определение, источники получения погодных данных. </a:t>
            </a:r>
            <a:endParaRPr lang="ru-RU" sz="1600" b="1" dirty="0">
              <a:effectLst/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600" b="1" dirty="0">
                <a:effectLst/>
                <a:latin typeface="Times New Roman" pitchFamily="18" charset="0"/>
              </a:rPr>
              <a:t>      - </a:t>
            </a:r>
            <a:r>
              <a:rPr lang="ru-RU" sz="1600" b="1" dirty="0" smtClean="0">
                <a:effectLst/>
                <a:latin typeface="Times New Roman" pitchFamily="18" charset="0"/>
              </a:rPr>
              <a:t>организация изучения метеорологических приборов  учащимися.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 smtClean="0">
                <a:effectLst/>
                <a:latin typeface="Times New Roman" pitchFamily="18" charset="0"/>
              </a:rPr>
              <a:t>3.Изучение истории метеорологических приборов.(Самостоятельная работа.)</a:t>
            </a:r>
          </a:p>
          <a:p>
            <a:pPr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Arial" charset="0"/>
              </a:rPr>
              <a:t>Знания проборов  помогут систематизировать знания учащихся о понятии «погода» и изучить четыре ее составляющие – температуру, облачность, осадки, силу ветра; </a:t>
            </a:r>
            <a:endParaRPr lang="en-US" sz="1600" dirty="0" smtClean="0">
              <a:latin typeface="Times New Roman" pitchFamily="18" charset="0"/>
              <a:cs typeface="Arial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ru-RU" sz="2000" b="1" dirty="0" smtClean="0">
                <a:effectLst/>
                <a:latin typeface="Times New Roman" pitchFamily="18" charset="0"/>
                <a:cs typeface="Arial" charset="0"/>
              </a:rPr>
              <a:t>4. Практическая работа.</a:t>
            </a:r>
          </a:p>
          <a:p>
            <a:pPr>
              <a:spcBef>
                <a:spcPct val="50000"/>
              </a:spcBef>
              <a:buNone/>
            </a:pPr>
            <a:r>
              <a:rPr lang="ru-RU" sz="1600" dirty="0" smtClean="0">
                <a:latin typeface="Times New Roman" pitchFamily="18" charset="0"/>
                <a:cs typeface="Arial" charset="0"/>
              </a:rPr>
              <a:t>       С помощью простейших  наблюдений  будем сравнивать изменения погоды в р-не КСМ, г . Сочи , с . Барановка ,с.Верхний - Юрт.</a:t>
            </a:r>
            <a:endParaRPr lang="ru-RU" sz="1600" dirty="0">
              <a:effectLst/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sz="2000" b="1" dirty="0">
              <a:effectLst/>
              <a:latin typeface="Times New Roman" pitchFamily="18" charset="0"/>
            </a:endParaRPr>
          </a:p>
        </p:txBody>
      </p:sp>
      <p:pic>
        <p:nvPicPr>
          <p:cNvPr id="5" name="Picture 14" descr="S630568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48579">
            <a:off x="930229" y="5013975"/>
            <a:ext cx="2160587" cy="170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Анемометр электронный АПР-2"/>
          <p:cNvPicPr>
            <a:picLocks noChangeAspect="1" noChangeArrowheads="1"/>
          </p:cNvPicPr>
          <p:nvPr/>
        </p:nvPicPr>
        <p:blipFill>
          <a:blip r:embed="rId3" r:link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970512">
            <a:off x="6995764" y="5168620"/>
            <a:ext cx="2018731" cy="88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www.meteopribor.ru/pic/5.jpg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11960" y="4725144"/>
            <a:ext cx="2448272" cy="194456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1" y="304800"/>
            <a:ext cx="8291513" cy="533400"/>
          </a:xfrm>
        </p:spPr>
        <p:txBody>
          <a:bodyPr/>
          <a:lstStyle/>
          <a:p>
            <a:pPr algn="ctr"/>
            <a:r>
              <a:rPr lang="ru-RU" sz="3600" b="0" dirty="0" smtClean="0">
                <a:latin typeface="Monotype Corsiva" pitchFamily="66" charset="0"/>
              </a:rPr>
              <a:t/>
            </a:r>
            <a:br>
              <a:rPr lang="ru-RU" sz="3600" b="0" dirty="0" smtClean="0">
                <a:latin typeface="Monotype Corsiva" pitchFamily="66" charset="0"/>
              </a:rPr>
            </a:br>
            <a:endParaRPr lang="ru-RU" sz="3600" b="0" dirty="0">
              <a:effectLst/>
              <a:latin typeface="Monotype Corsiva" pitchFamily="66" charset="0"/>
            </a:endParaRP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609600" y="2514601"/>
            <a:ext cx="4191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 dirty="0">
              <a:latin typeface="Tahoma" pitchFamily="34" charset="0"/>
            </a:endParaRP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899592" y="1156439"/>
            <a:ext cx="7056784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sz="2700" b="1" dirty="0" smtClean="0">
              <a:latin typeface="Times New Roman" pitchFamily="18" charset="0"/>
              <a:cs typeface="Arial" charset="0"/>
            </a:endParaRPr>
          </a:p>
          <a:p>
            <a:pPr>
              <a:spcBef>
                <a:spcPct val="50000"/>
              </a:spcBef>
            </a:pPr>
            <a:endParaRPr lang="ru-RU" sz="1600" b="1" dirty="0">
              <a:latin typeface="Times New Roman" pitchFamily="18" charset="0"/>
            </a:endParaRPr>
          </a:p>
        </p:txBody>
      </p:sp>
      <p:pic>
        <p:nvPicPr>
          <p:cNvPr id="17410" name="Picture 2" descr="http://prodazha-gostinits.ru/system/files/imagecache/highslide_full/files/images/articles/klimat_sochi_foto_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555902"/>
          </a:xfrm>
          <a:prstGeom prst="rect">
            <a:avLst/>
          </a:prstGeom>
          <a:noFill/>
        </p:spPr>
      </p:pic>
      <p:pic>
        <p:nvPicPr>
          <p:cNvPr id="17412" name="Picture 4" descr="http://mypresentation.ru/documents/3a2f3013ba051cf0229b63a425bdf9f9/img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573016"/>
          </a:xfrm>
          <a:prstGeom prst="rect">
            <a:avLst/>
          </a:prstGeom>
          <a:noFill/>
        </p:spPr>
      </p:pic>
      <p:pic>
        <p:nvPicPr>
          <p:cNvPr id="17414" name="Picture 6" descr="http://sochi.exsu.ru/images/big/ae5e9ec36e76efc29528d575b1927072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3573016"/>
            <a:ext cx="5616624" cy="32849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1" y="244475"/>
            <a:ext cx="8385175" cy="722313"/>
          </a:xfrm>
        </p:spPr>
        <p:txBody>
          <a:bodyPr/>
          <a:lstStyle/>
          <a:p>
            <a:pPr algn="ctr"/>
            <a:r>
              <a:rPr lang="ru-RU" sz="2400" dirty="0">
                <a:effectLst/>
              </a:rPr>
              <a:t>Метеорологические приборы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1200151" y="2528888"/>
            <a:ext cx="914400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5365" name="Picture 5" descr="Анемометр электронный АПР-2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283521" y="2493343"/>
            <a:ext cx="2016571" cy="100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://www.meteopribor.ru/pic/5.jpg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537" y="4149080"/>
            <a:ext cx="1584176" cy="15841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70" name="Text Box 10"/>
          <p:cNvSpPr txBox="1">
            <a:spLocks noGrp="1" noChangeArrowheads="1"/>
          </p:cNvSpPr>
          <p:nvPr>
            <p:ph sz="half" idx="1"/>
          </p:nvPr>
        </p:nvSpPr>
        <p:spPr>
          <a:xfrm>
            <a:off x="179512" y="764704"/>
            <a:ext cx="2736428" cy="1447800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ru-RU" sz="1400" dirty="0">
                <a:effectLst/>
              </a:rPr>
              <a:t>Анемометр – прибор для измерения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sz="1400" dirty="0">
                <a:effectLst/>
              </a:rPr>
              <a:t> скорости ветра по числу оборотов вращающейся под действием ветра вертушки.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6012160" y="1844824"/>
            <a:ext cx="15240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</a:rPr>
              <a:t>Барометр- прибор для</a:t>
            </a:r>
          </a:p>
          <a:p>
            <a:r>
              <a:rPr lang="ru-RU" sz="1400" dirty="0">
                <a:latin typeface="Tahoma" pitchFamily="34" charset="0"/>
              </a:rPr>
              <a:t>Измерения атмосферного </a:t>
            </a:r>
          </a:p>
          <a:p>
            <a:r>
              <a:rPr lang="ru-RU" sz="1400" dirty="0">
                <a:latin typeface="Tahoma" pitchFamily="34" charset="0"/>
              </a:rPr>
              <a:t>давления. </a:t>
            </a:r>
          </a:p>
        </p:txBody>
      </p:sp>
      <p:pic>
        <p:nvPicPr>
          <p:cNvPr id="15372" name="Picture 12" descr="Инфракрасные термометры. Пирометры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1296267" cy="1439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1259632" y="2708920"/>
            <a:ext cx="2667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От греч</a:t>
            </a:r>
            <a:r>
              <a:rPr lang="ru-RU" sz="1400" b="1" dirty="0">
                <a:latin typeface="Times New Roman" pitchFamily="18" charset="0"/>
              </a:rPr>
              <a:t>еского</a:t>
            </a:r>
            <a:r>
              <a:rPr lang="ru-RU" sz="1400" b="1" dirty="0">
                <a:latin typeface="Tahoma" pitchFamily="34" charset="0"/>
              </a:rPr>
              <a:t> </a:t>
            </a:r>
          </a:p>
          <a:p>
            <a:r>
              <a:rPr lang="ru-RU" sz="1400" b="1" dirty="0">
                <a:latin typeface="Tahoma" pitchFamily="34" charset="0"/>
                <a:cs typeface="Times New Roman" pitchFamily="18" charset="0"/>
              </a:rPr>
              <a:t>Therme - тепло + </a:t>
            </a:r>
            <a:r>
              <a:rPr lang="ru-RU" sz="1400" b="1" dirty="0" err="1">
                <a:latin typeface="Tahoma" pitchFamily="34" charset="0"/>
                <a:cs typeface="Times New Roman" pitchFamily="18" charset="0"/>
              </a:rPr>
              <a:t>Metreo</a:t>
            </a:r>
            <a:r>
              <a:rPr lang="ru-RU" sz="1400" b="1" dirty="0">
                <a:latin typeface="Tahoma" pitchFamily="34" charset="0"/>
                <a:cs typeface="Times New Roman" pitchFamily="18" charset="0"/>
              </a:rPr>
              <a:t> -</a:t>
            </a:r>
            <a:r>
              <a:rPr lang="ru-RU" sz="1400" b="1" dirty="0">
                <a:solidFill>
                  <a:schemeClr val="bg2"/>
                </a:solidFill>
                <a:latin typeface="Tahoma" pitchFamily="34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ahoma" pitchFamily="34" charset="0"/>
                <a:cs typeface="Times New Roman" pitchFamily="18" charset="0"/>
              </a:rPr>
              <a:t>измеряю </a:t>
            </a:r>
            <a:endParaRPr lang="ru-RU" sz="1400" dirty="0">
              <a:latin typeface="Tahoma" pitchFamily="34" charset="0"/>
              <a:cs typeface="Times New Roman" pitchFamily="18" charset="0"/>
            </a:endParaRPr>
          </a:p>
          <a:p>
            <a:r>
              <a:rPr lang="ru-RU" sz="1400" dirty="0">
                <a:latin typeface="Tahoma" pitchFamily="34" charset="0"/>
                <a:cs typeface="Times New Roman" pitchFamily="18" charset="0"/>
              </a:rPr>
              <a:t>Термометр - прибор для измерения температуры воздуха, почвы, воды и </a:t>
            </a:r>
            <a:r>
              <a:rPr lang="ru-RU" sz="1400" dirty="0" err="1">
                <a:latin typeface="Tahoma" pitchFamily="34" charset="0"/>
                <a:cs typeface="Times New Roman" pitchFamily="18" charset="0"/>
              </a:rPr>
              <a:t>т.д</a:t>
            </a:r>
            <a:endParaRPr lang="ru-RU" sz="1400" dirty="0">
              <a:latin typeface="Tahoma" pitchFamily="34" charset="0"/>
              <a:cs typeface="Times New Roman" pitchFamily="18" charset="0"/>
            </a:endParaRPr>
          </a:p>
        </p:txBody>
      </p:sp>
      <p:pic>
        <p:nvPicPr>
          <p:cNvPr id="15374" name="Picture 14" descr="S630568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1268760"/>
            <a:ext cx="1584497" cy="151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979712" y="4149080"/>
            <a:ext cx="44414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dirty="0" smtClean="0">
                <a:latin typeface="Tahoma" pitchFamily="34" charset="0"/>
              </a:rPr>
              <a:t>Используются на метеорологических станциях</a:t>
            </a:r>
            <a:endParaRPr lang="ru-RU" sz="1200" b="1" dirty="0">
              <a:latin typeface="Tahoma" pitchFamily="34" charset="0"/>
            </a:endParaRPr>
          </a:p>
        </p:txBody>
      </p:sp>
      <p:pic>
        <p:nvPicPr>
          <p:cNvPr id="12" name="Picture 6" descr="http://www.iram.ru/img/sen1.jpg"/>
          <p:cNvPicPr>
            <a:picLocks noChangeAspect="1" noChangeArrowheads="1"/>
          </p:cNvPicPr>
          <p:nvPr/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4869160"/>
            <a:ext cx="201615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http://www.iram.ru/img/sen3.jpg"/>
          <p:cNvPicPr>
            <a:picLocks noChangeAspect="1" noChangeArrowheads="1"/>
          </p:cNvPicPr>
          <p:nvPr/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4869160"/>
            <a:ext cx="1872208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555776" y="4509120"/>
            <a:ext cx="30840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анемометр            флюгер </a:t>
            </a:r>
            <a:endParaRPr lang="ru-RU" sz="1400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781" t="36458" r="38281" b="26042"/>
          <a:stretch>
            <a:fillRect/>
          </a:stretch>
        </p:blipFill>
        <p:spPr bwMode="auto">
          <a:xfrm>
            <a:off x="6156176" y="3501008"/>
            <a:ext cx="1944216" cy="172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6012160" y="3140968"/>
            <a:ext cx="26468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Знакомство с компасом</a:t>
            </a:r>
            <a:endParaRPr lang="ru-RU" sz="1400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1" y="188641"/>
            <a:ext cx="8385175" cy="936104"/>
          </a:xfrm>
        </p:spPr>
        <p:txBody>
          <a:bodyPr/>
          <a:lstStyle/>
          <a:p>
            <a:pPr algn="ctr"/>
            <a:r>
              <a:rPr lang="ru-RU" sz="3200" dirty="0">
                <a:effectLst/>
              </a:rPr>
              <a:t>Из </a:t>
            </a:r>
            <a:r>
              <a:rPr lang="ru-RU" sz="3200" dirty="0" smtClean="0">
                <a:effectLst/>
              </a:rPr>
              <a:t>чего складывается </a:t>
            </a:r>
            <a:r>
              <a:rPr lang="ru-RU" sz="3200" dirty="0">
                <a:effectLst/>
              </a:rPr>
              <a:t>погода?</a:t>
            </a:r>
          </a:p>
        </p:txBody>
      </p:sp>
      <p:sp>
        <p:nvSpPr>
          <p:cNvPr id="101382" name="Rectangle 6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1383" name="Rectangle 7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5868144" y="1340768"/>
            <a:ext cx="3121423" cy="4191000"/>
          </a:xfrm>
        </p:spPr>
        <p:txBody>
          <a:bodyPr/>
          <a:lstStyle/>
          <a:p>
            <a:r>
              <a:rPr lang="ru-RU" b="1" dirty="0" smtClean="0">
                <a:effectLst/>
              </a:rPr>
              <a:t>Облачность</a:t>
            </a:r>
            <a:endParaRPr lang="ru-RU" b="1" dirty="0">
              <a:effectLst/>
            </a:endParaRPr>
          </a:p>
          <a:p>
            <a:r>
              <a:rPr lang="ru-RU" b="1" dirty="0">
                <a:effectLst/>
              </a:rPr>
              <a:t>Ветер</a:t>
            </a:r>
          </a:p>
          <a:p>
            <a:r>
              <a:rPr lang="ru-RU" b="1" dirty="0">
                <a:effectLst/>
              </a:rPr>
              <a:t>Осадки</a:t>
            </a:r>
          </a:p>
          <a:p>
            <a:r>
              <a:rPr lang="ru-RU" b="1" dirty="0" smtClean="0">
                <a:effectLst/>
              </a:rPr>
              <a:t>Температура</a:t>
            </a:r>
            <a:endParaRPr lang="ru-RU" b="1" dirty="0">
              <a:effectLst/>
            </a:endParaRPr>
          </a:p>
        </p:txBody>
      </p:sp>
      <p:pic>
        <p:nvPicPr>
          <p:cNvPr id="1026" name="Picture 2" descr="C:\Users\школа 20\Desktop\внеурочка конкурс шкатулка\img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5616624" cy="61206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рава">
  <a:themeElements>
    <a:clrScheme name="Трава 5">
      <a:dk1>
        <a:srgbClr val="000000"/>
      </a:dk1>
      <a:lt1>
        <a:srgbClr val="CCECFF"/>
      </a:lt1>
      <a:dk2>
        <a:srgbClr val="000000"/>
      </a:dk2>
      <a:lt2>
        <a:srgbClr val="D6EDEE"/>
      </a:lt2>
      <a:accent1>
        <a:srgbClr val="E8F0F4"/>
      </a:accent1>
      <a:accent2>
        <a:srgbClr val="8EAAFA"/>
      </a:accent2>
      <a:accent3>
        <a:srgbClr val="E2F4FF"/>
      </a:accent3>
      <a:accent4>
        <a:srgbClr val="000000"/>
      </a:accent4>
      <a:accent5>
        <a:srgbClr val="F2F6F8"/>
      </a:accent5>
      <a:accent6>
        <a:srgbClr val="809AE3"/>
      </a:accent6>
      <a:hlink>
        <a:srgbClr val="0066FF"/>
      </a:hlink>
      <a:folHlink>
        <a:srgbClr val="9947FD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2936</TotalTime>
  <Words>1210</Words>
  <Application>Microsoft Office PowerPoint</Application>
  <PresentationFormat>Экран (4:3)</PresentationFormat>
  <Paragraphs>600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Трава</vt:lpstr>
      <vt:lpstr>Презентация PowerPoint</vt:lpstr>
      <vt:lpstr>     Внеурочная деятельность кружка «Планета загадок». Занятие исследовательского блока  взятого из методического пособия «Климатическая  шкатулка»; Тема:«Погода и климат» (в г.Сочи)        </vt:lpstr>
      <vt:lpstr>Цель занятий :выявить причины разности погодных условий в некоторых р-нах г.Сочи (р-н КСМ, с.Верхний-Юрт, с.Барановка) по сравнению с Большим Сочи ,на основании полученных  результатов исследований. </vt:lpstr>
      <vt:lpstr>Задачи:</vt:lpstr>
      <vt:lpstr>В ходе работы над блоком занятий мы пользовались игровым методическим пособием «Климатическая шкатулка». Работа была разделена на 2 этапа (6 занятий): -Подготовительный этап (3 занятия). 1.Сбор информации материала из разных источников.(Данные Гисметео); 2.Наблюдения за погодой в районе КСМ, с.Барановка, с.Верхний-Юрт; 3.Замер температуры (р-н КСМ,с. Барановка, С.Верхний-Юрт); 4.Ведение календаря наблюдения за погодой в разных р-нах г.Сочи; 5.Изучение метеорологических приборов.(«Климатическая шкатулка».) -Основной этап (3 занятия) 1.По полученным данным производятся сравнения погодных условий в разных районах г.Сочи(КСМ. с.Барановка, с.Верхний-Юрт). 2.Производятся расчёты, строятся графики. 3.Делаем выводы. </vt:lpstr>
      <vt:lpstr>Этапы занятия.  </vt:lpstr>
      <vt:lpstr> </vt:lpstr>
      <vt:lpstr>Метеорологические приборы</vt:lpstr>
      <vt:lpstr>Из чего складывается погода?</vt:lpstr>
      <vt:lpstr>Учимся наблюдать за погодой.</vt:lpstr>
      <vt:lpstr>Учимся определять  облачность</vt:lpstr>
      <vt:lpstr>Презентация PowerPoint</vt:lpstr>
      <vt:lpstr>Презентация PowerPoint</vt:lpstr>
      <vt:lpstr>Презентация PowerPoint</vt:lpstr>
      <vt:lpstr>Сравним погоду  январь-февраль 2016 года Б.Сочи (по данным Гисметео) с погодой в январе-феврале 2016 года в рйонах КСМ   (с. Барановка, с. Верхний- Юрт, центр ул.Труда)</vt:lpstr>
      <vt:lpstr>Презентация PowerPoint</vt:lpstr>
      <vt:lpstr>                                        Делаем вывод.   Мы живём в субтропическом климате. Наш город Сочи находится на берегу Черного моря  в окружении Кавказского горного хребта .  На основании этих знаний, мы можем сделать вывод о том :  1. Что наш город закрыт от холодных потоков северных ветров со стороны гор .  2. С другой стороны Чёрное море, влажный ,теплый воздух которого поддерживает субтропи-ческий климат побережья города Сочи. Проведя наблюдения за погодой в нашем районе (КСМ ,с.Барановка ,с.Верхний –Юрт) мы можем сделать вывод : Микрорайон КСМ окружён с двух сторон двумя горами –это гора с.Барановка  и с другой сторо-ны гора с. Верхний –Юрт .Посередине этих сел центр КСМ. Так как село Барановка  находится на северном склоне горы там температура более холодная, а село Верхний –Юрт на южном склоне там теплее . В центре микрорайона КСМ на улице Труда так как он защищён с двух сторон горами  тепло .  Наблюдения за погодой нашего района (КСМ ,с.Барановка , с . Верхний- Юрт ) показали что, температура с каждым годом повышается на +1 градус .Также и в большом Сочи повышается  температура на +1  градус.  Делая вывод наш город находится в очень хорошем климатическом расположении между гор и тёплым Чёрным морем. Во время строительства олимпийских объектов  было вырублено много лесов и разрушено горных массивов (туннели).Эти факторы внесли небольшое изменение в климат города . Но сейчас оно выравнивается и  мы надеемся на хороший исход. Мы жители города Сочи должны приложить все силы для поддержания такого прекрасного  ,тёплого климата . Должны бороться с незаконной вырубкой деревьев ,загрязнением Чёрного моря и многочисленных рек Сочи .                   Беречь и любить свой  красивейший город на планете Земля!</vt:lpstr>
      <vt:lpstr>            Над созданием занятий кружка внеурочной деятельности «Планета загадок.»помогали ученики СОШ №20: 1.Нубарян Анник - 4 «В» класс 2.Фурса Татьяна -4 «А» 3.Овнанян Альвина - 6 «А»  4.Белюга Полина -6 «А» 5.Асланян Анита - 6 «Б» 6.Мадилян Ролан - 6 «Б» 7.Аракелян Давид -6 «Б» 8.Западенко Денис - 6 «В» Руководитель кружка : Фурса С.В.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Наблюдение за погодой</dc:title>
  <dc:creator>1</dc:creator>
  <cp:lastModifiedBy>Маруся</cp:lastModifiedBy>
  <cp:revision>269</cp:revision>
  <dcterms:created xsi:type="dcterms:W3CDTF">2004-09-27T09:03:06Z</dcterms:created>
  <dcterms:modified xsi:type="dcterms:W3CDTF">2016-05-26T04:21:10Z</dcterms:modified>
</cp:coreProperties>
</file>